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3" r:id="rId2"/>
    <p:sldId id="257" r:id="rId3"/>
    <p:sldId id="258" r:id="rId4"/>
    <p:sldId id="261" r:id="rId5"/>
    <p:sldId id="259" r:id="rId6"/>
    <p:sldId id="26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9FDCF0-5FEF-4892-AAA4-16B7BAC49D60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FED37B-DE1F-4CD1-9571-52EF6158E46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51F1C4-3767-4EE1-9152-201DEE7FC6E0}" type="slidenum">
              <a:rPr lang="ru-RU" smtClean="0"/>
              <a:pPr/>
              <a:t>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управлние качества образования</a:t>
            </a: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24571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E26E54-8D4E-488C-96D9-99EE82190D96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40717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E26E54-8D4E-488C-96D9-99EE82190D96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40717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E26E54-8D4E-488C-96D9-99EE82190D96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40717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E26E54-8D4E-488C-96D9-99EE82190D96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40717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E26E54-8D4E-488C-96D9-99EE82190D96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40717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B9736-1F29-4FA8-AAD1-CC5533022847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C04E-BBC1-4CB7-A1C2-5325DB487E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B9736-1F29-4FA8-AAD1-CC5533022847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C04E-BBC1-4CB7-A1C2-5325DB487E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B9736-1F29-4FA8-AAD1-CC5533022847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C04E-BBC1-4CB7-A1C2-5325DB487E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B9736-1F29-4FA8-AAD1-CC5533022847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C04E-BBC1-4CB7-A1C2-5325DB487E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B9736-1F29-4FA8-AAD1-CC5533022847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C04E-BBC1-4CB7-A1C2-5325DB487E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B9736-1F29-4FA8-AAD1-CC5533022847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C04E-BBC1-4CB7-A1C2-5325DB487E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B9736-1F29-4FA8-AAD1-CC5533022847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C04E-BBC1-4CB7-A1C2-5325DB487E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B9736-1F29-4FA8-AAD1-CC5533022847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C04E-BBC1-4CB7-A1C2-5325DB487E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B9736-1F29-4FA8-AAD1-CC5533022847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C04E-BBC1-4CB7-A1C2-5325DB487E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B9736-1F29-4FA8-AAD1-CC5533022847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C04E-BBC1-4CB7-A1C2-5325DB487E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B9736-1F29-4FA8-AAD1-CC5533022847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C04E-BBC1-4CB7-A1C2-5325DB487E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EB9736-1F29-4FA8-AAD1-CC5533022847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3DC04E-BBC1-4CB7-A1C2-5325DB487E8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https://cchgeu.ru/upload/iblock/a00/organizatsiya-samostoyatelnoy-raboty-obuchayushchikhsya-_-metodicheskie-ukazaniya.pdf" TargetMode="External"/><Relationship Id="rId7" Type="http://schemas.openxmlformats.org/officeDocument/2006/relationships/hyperlink" Target="https://cchgeu.ru/education/accred/materialno-tekhnicheskoe-obespechenie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hyperlink" Target="https://cchgeu.ru/education/accred/dokumenty-rabochikh-grupp-po-podgotovke-k-gosudarstvennoy-akkreditatsii-po-napravleniyam/" TargetMode="External"/><Relationship Id="rId5" Type="http://schemas.openxmlformats.org/officeDocument/2006/relationships/image" Target="../media/image3.png"/><Relationship Id="rId10" Type="http://schemas.openxmlformats.org/officeDocument/2006/relationships/image" Target="../media/image7.png"/><Relationship Id="rId4" Type="http://schemas.openxmlformats.org/officeDocument/2006/relationships/image" Target="../media/image2.png"/><Relationship Id="rId9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hyperlink" Target="https://cchgeu.ru/upload/iblock/a00/organizatsiya-samostoyatelnoy-raboty-obuchayushchikhsya-_-metodicheskie-ukazaniya.pdf" TargetMode="External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1.png"/><Relationship Id="rId5" Type="http://schemas.openxmlformats.org/officeDocument/2006/relationships/hyperlink" Target="https://cchgeu.ru/education/accred/materialno-tekhnicheskoe-obespechenie/" TargetMode="External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hyperlink" Target="https://cchgeu.ru/education/accred/dokumenty-rabochikh-grupp-po-podgotovke-k-gosudarstvennoy-akkreditatsii-po-napravleniyam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manews\Documents\организационные\header-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57348" y="253524"/>
            <a:ext cx="1663124" cy="1303267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467544" y="0"/>
            <a:ext cx="8388424" cy="79406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200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ru-RU" sz="1200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ВОРОНЕЖСКИЙ ГОСУДАРСТВЕННЫЙ </a:t>
            </a:r>
          </a:p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ТЕХНИЧЕСКИЙ УНИВЕРСИТЕТ</a:t>
            </a:r>
          </a:p>
          <a:p>
            <a:endParaRPr lang="ru-RU" sz="1000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ru-RU" sz="1000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ru-RU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ru-RU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ru-RU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Алгоритм заполнения раздела 8.2. рабочих программ</a:t>
            </a:r>
            <a:endParaRPr lang="ru-RU" sz="2800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endParaRPr lang="ru-RU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ru-RU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r"/>
            <a:endParaRPr lang="ru-RU" sz="1600" b="1" i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r"/>
            <a:endParaRPr lang="ru-RU" sz="1600" b="1" i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r">
              <a:spcBef>
                <a:spcPts val="600"/>
              </a:spcBef>
            </a:pPr>
            <a:r>
              <a:rPr lang="ru-RU" sz="1600" b="1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Яскевич </a:t>
            </a:r>
            <a:r>
              <a:rPr lang="ru-RU" sz="1600" b="1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Ольга Георгиевна,</a:t>
            </a:r>
          </a:p>
          <a:p>
            <a:pPr algn="r">
              <a:spcBef>
                <a:spcPts val="600"/>
              </a:spcBef>
            </a:pPr>
            <a:r>
              <a:rPr lang="ru-RU" sz="1600" b="1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помощник ректора </a:t>
            </a:r>
          </a:p>
          <a:p>
            <a:pPr algn="r">
              <a:spcBef>
                <a:spcPts val="600"/>
              </a:spcBef>
            </a:pPr>
            <a:r>
              <a:rPr lang="ru-RU" sz="1600" b="1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Крючкова </a:t>
            </a:r>
            <a:r>
              <a:rPr lang="ru-RU" sz="1600" b="1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Ирина Николаевна, </a:t>
            </a:r>
            <a:r>
              <a:rPr lang="ru-RU" sz="1600" b="1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          начальник </a:t>
            </a:r>
            <a:r>
              <a:rPr lang="ru-RU" sz="1600" b="1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управления качества образования</a:t>
            </a:r>
          </a:p>
          <a:p>
            <a:pPr algn="r">
              <a:spcBef>
                <a:spcPts val="600"/>
              </a:spcBef>
            </a:pPr>
            <a:r>
              <a:rPr lang="ru-RU" sz="1600" b="1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Ноябрь 2020</a:t>
            </a:r>
            <a:endParaRPr lang="ru-RU" sz="1600" b="1" i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ru-RU" sz="1600" b="1" i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ru-RU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ru-RU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ru-RU" sz="1200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ru-RU" sz="1200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ru-RU" sz="1200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ru-RU" sz="1200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ru-RU" sz="1200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ru-RU" sz="1200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6581001"/>
            <a:ext cx="9144000" cy="27699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200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Управление качества образования</a:t>
            </a:r>
            <a:endParaRPr lang="ru-RU" sz="1200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411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6581001"/>
            <a:ext cx="9144000" cy="27699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200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ВГТУ, ноябрь 2020 г.</a:t>
            </a:r>
            <a:endParaRPr lang="ru-RU" sz="1200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9FB6-C3A2-41D1-8B6C-178F2397349F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71472" y="428604"/>
            <a:ext cx="82867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Как грамотно заполнить раздел 8.2. РПД (3+) 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0034" y="1785926"/>
            <a:ext cx="83582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endParaRPr lang="ru-RU" u="sng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ru-RU" u="sng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  <a:hlinkClick r:id="rId3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282" y="1357298"/>
            <a:ext cx="6429420" cy="967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1285852" y="1000108"/>
            <a:ext cx="70009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Стандарт требует: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7158" y="2285992"/>
            <a:ext cx="5857916" cy="140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TextBox 11"/>
          <p:cNvSpPr txBox="1"/>
          <p:nvPr/>
        </p:nvSpPr>
        <p:spPr>
          <a:xfrm>
            <a:off x="6643702" y="1928802"/>
            <a:ext cx="22860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Где посмотреть?</a:t>
            </a: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5720" y="3786190"/>
            <a:ext cx="3605740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Прямоугольник 13"/>
          <p:cNvSpPr/>
          <p:nvPr/>
        </p:nvSpPr>
        <p:spPr>
          <a:xfrm>
            <a:off x="214282" y="5214950"/>
            <a:ext cx="364333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hlinkClick r:id="rId7"/>
              </a:rPr>
              <a:t>https://cchgeu.ru/education/accred/materialno-tekhnicheskoe-obespechenie/</a:t>
            </a:r>
            <a:endParaRPr lang="ru-RU" dirty="0"/>
          </a:p>
        </p:txBody>
      </p:sp>
      <p:sp>
        <p:nvSpPr>
          <p:cNvPr id="15" name="Выгнутая вправо стрелка 14"/>
          <p:cNvSpPr/>
          <p:nvPr/>
        </p:nvSpPr>
        <p:spPr>
          <a:xfrm rot="2172078">
            <a:off x="8060060" y="2584233"/>
            <a:ext cx="667716" cy="1627695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16" name="Picture 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857620" y="3571876"/>
            <a:ext cx="3506787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3" name="Группа 16"/>
          <p:cNvGrpSpPr/>
          <p:nvPr/>
        </p:nvGrpSpPr>
        <p:grpSpPr>
          <a:xfrm>
            <a:off x="5643570" y="4357694"/>
            <a:ext cx="3286148" cy="428628"/>
            <a:chOff x="4857752" y="2714620"/>
            <a:chExt cx="4169919" cy="428627"/>
          </a:xfrm>
        </p:grpSpPr>
        <p:pic>
          <p:nvPicPr>
            <p:cNvPr id="18" name="Picture 4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4857752" y="2714620"/>
              <a:ext cx="3794184" cy="2483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9" name="Picture 5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4857752" y="2928934"/>
              <a:ext cx="4169919" cy="214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20" name="Прямоугольник 19"/>
          <p:cNvSpPr/>
          <p:nvPr/>
        </p:nvSpPr>
        <p:spPr>
          <a:xfrm>
            <a:off x="6000760" y="4857760"/>
            <a:ext cx="292895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 smtClean="0">
                <a:hlinkClick r:id="rId11"/>
              </a:rPr>
              <a:t>https://cchgeu.ru/education/accred/dokumenty-rabochikh-grupp-po-podgotovke-k-gosudarstvennoy-akkreditatsii-po-napravleniyam/</a:t>
            </a:r>
            <a:endParaRPr lang="ru-RU" sz="1600" dirty="0" smtClean="0"/>
          </a:p>
          <a:p>
            <a:endParaRPr lang="ru-RU" sz="16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2714612" y="4143380"/>
            <a:ext cx="5357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</a:t>
            </a:r>
            <a:endParaRPr lang="ru-RU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5500693" y="5143512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</a:t>
            </a:r>
            <a:endParaRPr lang="ru-RU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21754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6581001"/>
            <a:ext cx="9144000" cy="27699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200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ВГТУ, ноябрь 2020 г.</a:t>
            </a:r>
            <a:endParaRPr lang="ru-RU" sz="1200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9FB6-C3A2-41D1-8B6C-178F2397349F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857224" y="214290"/>
            <a:ext cx="828677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8.2	Перечень информационных технологий, используемых при осуществлении образовательного процесса по дисциплине (модулю), включая перечень лицензионного программного обеспечения, ресурсов информационно-телекоммуникационной сети «Интернет», современных профессиональных баз данных и информационных справочных систем</a:t>
            </a:r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8" y="1785926"/>
            <a:ext cx="3413293" cy="4065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32" y="1928802"/>
            <a:ext cx="3279182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TextBox 11"/>
          <p:cNvSpPr txBox="1"/>
          <p:nvPr/>
        </p:nvSpPr>
        <p:spPr>
          <a:xfrm>
            <a:off x="3214678" y="1845784"/>
            <a:ext cx="2714644" cy="4324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Лицензионное программное обеспечение</a:t>
            </a:r>
          </a:p>
          <a:p>
            <a:r>
              <a:rPr lang="ru-RU" sz="11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1.</a:t>
            </a:r>
          </a:p>
          <a:p>
            <a:r>
              <a:rPr lang="ru-RU" sz="11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2.</a:t>
            </a:r>
          </a:p>
          <a:p>
            <a:r>
              <a:rPr lang="ru-RU" sz="11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….</a:t>
            </a:r>
          </a:p>
          <a:p>
            <a:r>
              <a:rPr lang="ru-RU" sz="11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Ресурсы информационно-телекоммуникационной сети «Интернет»</a:t>
            </a:r>
          </a:p>
          <a:p>
            <a:r>
              <a:rPr lang="ru-RU" sz="11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1.</a:t>
            </a:r>
          </a:p>
          <a:p>
            <a:r>
              <a:rPr lang="ru-RU" sz="11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2.</a:t>
            </a:r>
          </a:p>
          <a:p>
            <a:r>
              <a:rPr lang="ru-RU" sz="11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….</a:t>
            </a:r>
          </a:p>
          <a:p>
            <a:r>
              <a:rPr lang="ru-RU" sz="11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Информационные справочные системы</a:t>
            </a:r>
          </a:p>
          <a:p>
            <a:r>
              <a:rPr lang="ru-RU" sz="11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1.</a:t>
            </a:r>
          </a:p>
          <a:p>
            <a:r>
              <a:rPr lang="ru-RU" sz="11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2.</a:t>
            </a:r>
          </a:p>
          <a:p>
            <a:endParaRPr lang="ru-RU" sz="110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1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Современные профессиональные базы данных</a:t>
            </a:r>
          </a:p>
          <a:p>
            <a:r>
              <a:rPr lang="ru-RU" sz="11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1.</a:t>
            </a:r>
          </a:p>
          <a:p>
            <a:r>
              <a:rPr lang="ru-RU" sz="11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2.</a:t>
            </a:r>
          </a:p>
          <a:p>
            <a:r>
              <a:rPr lang="ru-RU" sz="11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….</a:t>
            </a:r>
          </a:p>
          <a:p>
            <a:r>
              <a:rPr lang="ru-RU" sz="11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….</a:t>
            </a:r>
          </a:p>
          <a:p>
            <a:endParaRPr lang="ru-RU" sz="110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ru-RU" sz="110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ru-RU" sz="1100" dirty="0"/>
          </a:p>
        </p:txBody>
      </p:sp>
      <p:sp>
        <p:nvSpPr>
          <p:cNvPr id="21" name="TextBox 20"/>
          <p:cNvSpPr txBox="1"/>
          <p:nvPr/>
        </p:nvSpPr>
        <p:spPr>
          <a:xfrm>
            <a:off x="3571868" y="1428736"/>
            <a:ext cx="16430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8.2.РПД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28662" y="1428736"/>
            <a:ext cx="16430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143636" y="1357298"/>
            <a:ext cx="16430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cxnSp>
        <p:nvCxnSpPr>
          <p:cNvPr id="25" name="Прямая со стрелкой 24"/>
          <p:cNvCxnSpPr/>
          <p:nvPr/>
        </p:nvCxnSpPr>
        <p:spPr>
          <a:xfrm flipV="1">
            <a:off x="1857356" y="2357430"/>
            <a:ext cx="1428760" cy="9286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rot="10800000" flipV="1">
            <a:off x="3571868" y="2071678"/>
            <a:ext cx="2428892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 flipV="1">
            <a:off x="1000100" y="2571744"/>
            <a:ext cx="2286016" cy="20002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rot="10800000" flipV="1">
            <a:off x="3571868" y="2571744"/>
            <a:ext cx="2428892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rot="10800000" flipV="1">
            <a:off x="3714744" y="3071810"/>
            <a:ext cx="2143140" cy="1143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 rot="10800000">
            <a:off x="3571868" y="5000636"/>
            <a:ext cx="2286016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4121754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6581001"/>
            <a:ext cx="9144000" cy="27699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200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ВГТУ, ноябрь 2020 г.</a:t>
            </a:r>
            <a:endParaRPr lang="ru-RU" sz="1200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9FB6-C3A2-41D1-8B6C-178F2397349F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857224" y="214290"/>
            <a:ext cx="828677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8.2	Перечень информационных технологий, используемых при осуществлении образовательного процесса по дисциплине (модулю), включая перечень лицензионного программного обеспечения, ресурсов информационно-телекоммуникационной сети «Интернет», современных профессиональных баз данных и информационных справочных систем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14282" y="1643050"/>
            <a:ext cx="864399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Лицензионное программное обеспечение</a:t>
            </a:r>
          </a:p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- ABBYY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FineReader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9.0</a:t>
            </a: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LibreOffice</a:t>
            </a: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Гранд-Смета</a:t>
            </a: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endParaRPr lang="en-US" sz="160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Ресурсы информационно-телекоммуникационной сети «Интернет»</a:t>
            </a:r>
          </a:p>
          <a:p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u="sng" dirty="0" smtClean="0">
                <a:latin typeface="Arial" pitchFamily="34" charset="0"/>
                <a:cs typeface="Arial" pitchFamily="34" charset="0"/>
              </a:rPr>
              <a:t>http://www.edu.ru/ </a:t>
            </a:r>
          </a:p>
          <a:p>
            <a:r>
              <a:rPr lang="ru-RU" sz="1600" dirty="0" smtClean="0">
                <a:latin typeface="Arial" pitchFamily="34" charset="0"/>
                <a:cs typeface="Arial" pitchFamily="34" charset="0"/>
              </a:rPr>
              <a:t>Образовательный портал ВГТУ</a:t>
            </a:r>
          </a:p>
          <a:p>
            <a:endParaRPr lang="ru-RU" sz="160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Информационные справочные системы</a:t>
            </a:r>
          </a:p>
          <a:p>
            <a:r>
              <a:rPr lang="ru-RU" sz="1600" u="sng" dirty="0" smtClean="0">
                <a:latin typeface="Arial" pitchFamily="34" charset="0"/>
                <a:cs typeface="Arial" pitchFamily="34" charset="0"/>
              </a:rPr>
              <a:t>http://window.edu.ru </a:t>
            </a:r>
          </a:p>
          <a:p>
            <a:r>
              <a:rPr lang="ru-RU" sz="1600" u="sng" dirty="0" smtClean="0">
                <a:latin typeface="Arial" pitchFamily="34" charset="0"/>
                <a:cs typeface="Arial" pitchFamily="34" charset="0"/>
              </a:rPr>
              <a:t>https://wiki.cchgeu.ru/</a:t>
            </a:r>
          </a:p>
          <a:p>
            <a:endParaRPr lang="ru-RU" sz="160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Современные профессиональные базы данных</a:t>
            </a:r>
          </a:p>
          <a:p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Архитекто.ру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 – история архитектуры, архитектурные стили</a:t>
            </a:r>
          </a:p>
          <a:p>
            <a:r>
              <a:rPr lang="ru-RU" sz="1600" u="sng" dirty="0" smtClean="0">
                <a:latin typeface="Arial" pitchFamily="34" charset="0"/>
                <a:cs typeface="Arial" pitchFamily="34" charset="0"/>
              </a:rPr>
              <a:t>http://www.arhitekto.ru/</a:t>
            </a:r>
            <a:endParaRPr lang="en-US" sz="1600" u="sng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Masteraero.ru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Каталог чертежей</a:t>
            </a:r>
          </a:p>
          <a:p>
            <a:r>
              <a:rPr lang="ru-RU" sz="1600" u="sng" dirty="0" smtClean="0">
                <a:latin typeface="Arial" pitchFamily="34" charset="0"/>
                <a:cs typeface="Arial" pitchFamily="34" charset="0"/>
              </a:rPr>
              <a:t> https://masteraero.ru</a:t>
            </a:r>
          </a:p>
          <a:p>
            <a:endParaRPr lang="ru-RU" sz="160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ru-RU" sz="16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21754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6581001"/>
            <a:ext cx="9144000" cy="27699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200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ВГТУ, ноябрь 2020 г.</a:t>
            </a:r>
            <a:endParaRPr lang="ru-RU" sz="1200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9FB6-C3A2-41D1-8B6C-178F2397349F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71472" y="428604"/>
            <a:ext cx="82867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Как грамотно заполнить раздел 8.2. РПД (3++) 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0034" y="1785926"/>
            <a:ext cx="83582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endParaRPr lang="ru-RU" u="sng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ru-RU" u="sng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  <a:hlinkClick r:id="rId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85852" y="928670"/>
            <a:ext cx="70009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Стандарт требует: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643702" y="1928802"/>
            <a:ext cx="22860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Где посмотреть?</a:t>
            </a: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0" y="3786190"/>
            <a:ext cx="3605740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Прямоугольник 13"/>
          <p:cNvSpPr/>
          <p:nvPr/>
        </p:nvSpPr>
        <p:spPr>
          <a:xfrm>
            <a:off x="214282" y="5214950"/>
            <a:ext cx="364333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hlinkClick r:id="rId5"/>
              </a:rPr>
              <a:t>https://cchgeu.ru/education/accred/materialno-tekhnicheskoe-obespechenie/</a:t>
            </a:r>
            <a:endParaRPr lang="ru-RU" dirty="0"/>
          </a:p>
        </p:txBody>
      </p:sp>
      <p:sp>
        <p:nvSpPr>
          <p:cNvPr id="15" name="Выгнутая вправо стрелка 14"/>
          <p:cNvSpPr/>
          <p:nvPr/>
        </p:nvSpPr>
        <p:spPr>
          <a:xfrm rot="2172078">
            <a:off x="8060060" y="2584233"/>
            <a:ext cx="667716" cy="1627695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16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57620" y="3571876"/>
            <a:ext cx="3506787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3" name="Группа 16"/>
          <p:cNvGrpSpPr/>
          <p:nvPr/>
        </p:nvGrpSpPr>
        <p:grpSpPr>
          <a:xfrm>
            <a:off x="5643570" y="4357694"/>
            <a:ext cx="3286148" cy="428628"/>
            <a:chOff x="4857752" y="2714620"/>
            <a:chExt cx="4169919" cy="428627"/>
          </a:xfrm>
        </p:grpSpPr>
        <p:pic>
          <p:nvPicPr>
            <p:cNvPr id="18" name="Picture 4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4857752" y="2714620"/>
              <a:ext cx="3794184" cy="2483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9" name="Picture 5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4857752" y="2928934"/>
              <a:ext cx="4169919" cy="214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20" name="Прямоугольник 19"/>
          <p:cNvSpPr/>
          <p:nvPr/>
        </p:nvSpPr>
        <p:spPr>
          <a:xfrm>
            <a:off x="6000760" y="4857760"/>
            <a:ext cx="292895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 smtClean="0">
                <a:hlinkClick r:id="rId9"/>
              </a:rPr>
              <a:t>https://cchgeu.ru/education/accred/dokumenty-rabochikh-grupp-po-podgotovke-k-gosudarstvennoy-akkreditatsii-po-napravleniyam/</a:t>
            </a:r>
            <a:endParaRPr lang="ru-RU" sz="1600" dirty="0" smtClean="0"/>
          </a:p>
          <a:p>
            <a:endParaRPr lang="ru-RU" sz="16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2714612" y="4143380"/>
            <a:ext cx="5357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</a:t>
            </a:r>
            <a:endParaRPr lang="ru-RU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5500693" y="5143512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</a:t>
            </a:r>
            <a:endParaRPr lang="ru-RU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42844" y="1357298"/>
            <a:ext cx="5357850" cy="96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42844" y="2377131"/>
            <a:ext cx="5157800" cy="1194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4121754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6581001"/>
            <a:ext cx="9144000" cy="27699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200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ВГТУ, ноябрь 2020 г.</a:t>
            </a:r>
            <a:endParaRPr lang="ru-RU" sz="1200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9FB6-C3A2-41D1-8B6C-178F2397349F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857224" y="214290"/>
            <a:ext cx="828677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8.2	Перечень информационных технологий, используемых при осуществлении образовательного процесса по дисциплине (модулю), включая перечень лицензионного программного обеспечения, ресурсов информационно-телекоммуникационной сети «Интернет», современных профессиональных баз данных и информационных справочных систем</a:t>
            </a:r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8" y="1785926"/>
            <a:ext cx="3413293" cy="4065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32" y="1928802"/>
            <a:ext cx="3279182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TextBox 11"/>
          <p:cNvSpPr txBox="1"/>
          <p:nvPr/>
        </p:nvSpPr>
        <p:spPr>
          <a:xfrm>
            <a:off x="3214678" y="1845784"/>
            <a:ext cx="2714644" cy="5001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Лицензионное программное обеспечение</a:t>
            </a:r>
          </a:p>
          <a:p>
            <a:r>
              <a:rPr lang="ru-RU" sz="11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-</a:t>
            </a:r>
            <a:endParaRPr lang="ru-RU" sz="110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1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ru-RU" sz="11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sz="11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….</a:t>
            </a:r>
          </a:p>
          <a:p>
            <a:r>
              <a:rPr lang="ru-RU" sz="11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Свободное ПО</a:t>
            </a:r>
          </a:p>
          <a:p>
            <a:r>
              <a:rPr lang="ru-RU" sz="11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-</a:t>
            </a:r>
          </a:p>
          <a:p>
            <a:r>
              <a:rPr lang="ru-RU" sz="11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Отечественное ПО </a:t>
            </a:r>
          </a:p>
          <a:p>
            <a:endParaRPr lang="ru-RU" sz="11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1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Ресурсы информационно-телекоммуникационной сети «Интернет»</a:t>
            </a:r>
          </a:p>
          <a:p>
            <a:r>
              <a:rPr lang="ru-RU" sz="11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-</a:t>
            </a:r>
          </a:p>
          <a:p>
            <a:r>
              <a:rPr lang="ru-RU" sz="11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-</a:t>
            </a:r>
            <a:endParaRPr lang="ru-RU" sz="110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1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….</a:t>
            </a:r>
          </a:p>
          <a:p>
            <a:r>
              <a:rPr lang="ru-RU" sz="11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Информационные справочные системы</a:t>
            </a:r>
          </a:p>
          <a:p>
            <a:r>
              <a:rPr lang="ru-RU" sz="11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-</a:t>
            </a:r>
          </a:p>
          <a:p>
            <a:r>
              <a:rPr lang="ru-RU" sz="11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-</a:t>
            </a:r>
          </a:p>
          <a:p>
            <a:r>
              <a:rPr lang="ru-RU" sz="11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…</a:t>
            </a:r>
          </a:p>
          <a:p>
            <a:endParaRPr lang="ru-RU" sz="110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1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Современные профессиональные базы данных</a:t>
            </a:r>
          </a:p>
          <a:p>
            <a:r>
              <a:rPr lang="ru-RU" sz="11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-</a:t>
            </a:r>
          </a:p>
          <a:p>
            <a:r>
              <a:rPr lang="ru-RU" sz="11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-</a:t>
            </a:r>
          </a:p>
          <a:p>
            <a:r>
              <a:rPr lang="ru-RU" sz="11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…</a:t>
            </a:r>
          </a:p>
          <a:p>
            <a:endParaRPr lang="ru-RU" sz="110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ru-RU" sz="110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ru-RU" sz="1100" dirty="0"/>
          </a:p>
        </p:txBody>
      </p:sp>
      <p:sp>
        <p:nvSpPr>
          <p:cNvPr id="21" name="TextBox 20"/>
          <p:cNvSpPr txBox="1"/>
          <p:nvPr/>
        </p:nvSpPr>
        <p:spPr>
          <a:xfrm>
            <a:off x="3571868" y="1428736"/>
            <a:ext cx="16430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8.2.РПД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28662" y="1428736"/>
            <a:ext cx="16430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143636" y="1357298"/>
            <a:ext cx="16430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cxnSp>
        <p:nvCxnSpPr>
          <p:cNvPr id="25" name="Прямая со стрелкой 24"/>
          <p:cNvCxnSpPr/>
          <p:nvPr/>
        </p:nvCxnSpPr>
        <p:spPr>
          <a:xfrm flipV="1">
            <a:off x="1857356" y="2357430"/>
            <a:ext cx="1428760" cy="9286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rot="10800000" flipV="1">
            <a:off x="3714744" y="2143116"/>
            <a:ext cx="2214578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 flipV="1">
            <a:off x="1000100" y="3286124"/>
            <a:ext cx="2428892" cy="12858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rot="10800000" flipV="1">
            <a:off x="3643306" y="2571744"/>
            <a:ext cx="2214578" cy="13573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rot="10800000" flipV="1">
            <a:off x="3714744" y="3071810"/>
            <a:ext cx="2143140" cy="17859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 rot="10800000" flipV="1">
            <a:off x="3571868" y="5145100"/>
            <a:ext cx="2286016" cy="8556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4121754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240</Words>
  <Application>Microsoft Office PowerPoint</Application>
  <PresentationFormat>Экран (4:3)</PresentationFormat>
  <Paragraphs>125</Paragraphs>
  <Slides>6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Iren</dc:creator>
  <cp:lastModifiedBy>ikruchkova</cp:lastModifiedBy>
  <cp:revision>6</cp:revision>
  <dcterms:created xsi:type="dcterms:W3CDTF">2020-11-04T18:09:28Z</dcterms:created>
  <dcterms:modified xsi:type="dcterms:W3CDTF">2020-11-05T09:23:32Z</dcterms:modified>
</cp:coreProperties>
</file>