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.jpg" ContentType="image/jpg"/>
  <Override PartName="/ppt/media/image5.jpg" ContentType="image/jpg"/>
  <Override PartName="/ppt/media/image6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8.jpg" ContentType="image/jpg"/>
  <Override PartName="/ppt/media/image24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73" r:id="rId13"/>
    <p:sldId id="275" r:id="rId14"/>
    <p:sldId id="276" r:id="rId15"/>
    <p:sldId id="274" r:id="rId16"/>
    <p:sldId id="269" r:id="rId17"/>
    <p:sldId id="270" r:id="rId18"/>
    <p:sldId id="272" r:id="rId19"/>
    <p:sldId id="277" r:id="rId20"/>
    <p:sldId id="271" r:id="rId21"/>
  </p:sldIdLst>
  <p:sldSz cx="10693400" cy="7562850"/>
  <p:notesSz cx="10693400" cy="7562850"/>
  <p:embeddedFontLst>
    <p:embeddedFont>
      <p:font typeface="Segoe UI" panose="020B0502040204020203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39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75824" y="1221804"/>
            <a:ext cx="674175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60497B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8983" y="1008367"/>
            <a:ext cx="8515433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8865" y="2244334"/>
            <a:ext cx="8095668" cy="4110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60497B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rnasvyazi" TargetMode="External"/><Relationship Id="rId7" Type="http://schemas.openxmlformats.org/officeDocument/2006/relationships/hyperlink" Target="https://t.me/wow_pr" TargetMode="External"/><Relationship Id="rId2" Type="http://schemas.openxmlformats.org/officeDocument/2006/relationships/hyperlink" Target="http://cchgeu.ru/education/cafedras/kafs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Vgtu_bot" TargetMode="External"/><Relationship Id="rId5" Type="http://schemas.openxmlformats.org/officeDocument/2006/relationships/hyperlink" Target="https://vk.com/wow_pr_vgtu" TargetMode="External"/><Relationship Id="rId4" Type="http://schemas.openxmlformats.org/officeDocument/2006/relationships/hyperlink" Target="https://vk.com/club31511967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0905" y="3521502"/>
            <a:ext cx="7770495" cy="12050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833755" marR="5080" indent="-821690" algn="ctr">
              <a:lnSpc>
                <a:spcPct val="98600"/>
              </a:lnSpc>
              <a:spcBef>
                <a:spcPts val="130"/>
              </a:spcBef>
            </a:pPr>
            <a:r>
              <a:rPr sz="1800" b="0" spc="-15" dirty="0" err="1">
                <a:solidFill>
                  <a:srgbClr val="366091"/>
                </a:solidFill>
                <a:latin typeface="Segoe UI"/>
                <a:cs typeface="Segoe UI"/>
              </a:rPr>
              <a:t>ВОРОНЕЖСКИЙ</a:t>
            </a:r>
            <a:r>
              <a:rPr sz="1800" b="0" spc="-15" dirty="0">
                <a:solidFill>
                  <a:srgbClr val="366091"/>
                </a:solidFill>
                <a:latin typeface="Segoe UI"/>
                <a:cs typeface="Segoe UI"/>
              </a:rPr>
              <a:t> </a:t>
            </a:r>
            <a:r>
              <a:rPr lang="ru-RU" sz="1800" b="0" spc="-10" dirty="0">
                <a:solidFill>
                  <a:srgbClr val="366091"/>
                </a:solidFill>
                <a:latin typeface="Segoe UI"/>
                <a:cs typeface="Segoe UI"/>
              </a:rPr>
              <a:t> </a:t>
            </a:r>
            <a:r>
              <a:rPr lang="ru-RU" sz="1800" b="0" spc="-10" dirty="0" err="1" smtClean="0">
                <a:solidFill>
                  <a:srgbClr val="366091"/>
                </a:solidFill>
                <a:latin typeface="Segoe UI"/>
                <a:cs typeface="Segoe UI"/>
              </a:rPr>
              <a:t>ГОСУДАРСТВЕНН</a:t>
            </a:r>
            <a:r>
              <a:rPr sz="1800" b="0" spc="-10" dirty="0" err="1" smtClean="0">
                <a:solidFill>
                  <a:srgbClr val="366091"/>
                </a:solidFill>
                <a:latin typeface="Segoe UI"/>
                <a:cs typeface="Segoe UI"/>
              </a:rPr>
              <a:t>ЫЙ</a:t>
            </a:r>
            <a:r>
              <a:rPr sz="1800" b="0" spc="-10" dirty="0" smtClean="0">
                <a:solidFill>
                  <a:srgbClr val="366091"/>
                </a:solidFill>
                <a:latin typeface="Segoe UI"/>
                <a:cs typeface="Segoe UI"/>
              </a:rPr>
              <a:t> </a:t>
            </a:r>
            <a:r>
              <a:rPr lang="ru-RU" sz="1800" b="0" spc="-10" dirty="0" smtClean="0">
                <a:solidFill>
                  <a:srgbClr val="366091"/>
                </a:solidFill>
                <a:latin typeface="Segoe UI"/>
                <a:cs typeface="Segoe UI"/>
              </a:rPr>
              <a:t>ТЕХНИЧЕСКИЙ </a:t>
            </a:r>
            <a:r>
              <a:rPr sz="1800" b="0" spc="-5" dirty="0" err="1" smtClean="0">
                <a:solidFill>
                  <a:srgbClr val="366091"/>
                </a:solidFill>
                <a:latin typeface="Segoe UI"/>
                <a:cs typeface="Segoe UI"/>
              </a:rPr>
              <a:t>УНИВЕРСИТЕТ</a:t>
            </a:r>
            <a:r>
              <a:rPr sz="1800" b="0" spc="-5" dirty="0" smtClean="0">
                <a:solidFill>
                  <a:srgbClr val="366091"/>
                </a:solidFill>
                <a:latin typeface="Segoe UI"/>
                <a:cs typeface="Segoe UI"/>
              </a:rPr>
              <a:t> </a:t>
            </a:r>
            <a:r>
              <a:rPr sz="1800" b="0" spc="-20" dirty="0" smtClean="0">
                <a:solidFill>
                  <a:srgbClr val="366091"/>
                </a:solidFill>
                <a:latin typeface="Segoe UI"/>
                <a:cs typeface="Segoe UI"/>
              </a:rPr>
              <a:t>  </a:t>
            </a:r>
            <a:r>
              <a:rPr lang="ru-RU" sz="2200" spc="-20" dirty="0" smtClean="0">
                <a:solidFill>
                  <a:srgbClr val="366091"/>
                </a:solidFill>
                <a:latin typeface="Segoe UI"/>
                <a:cs typeface="Segoe UI"/>
              </a:rPr>
              <a:t/>
            </a:r>
            <a:br>
              <a:rPr lang="ru-RU" sz="2200" spc="-20" dirty="0" smtClean="0">
                <a:solidFill>
                  <a:srgbClr val="366091"/>
                </a:solidFill>
                <a:latin typeface="Segoe UI"/>
                <a:cs typeface="Segoe UI"/>
              </a:rPr>
            </a:br>
            <a:r>
              <a:rPr lang="ru-RU" sz="1600" spc="-40" dirty="0" smtClean="0">
                <a:solidFill>
                  <a:srgbClr val="366091"/>
                </a:solidFill>
                <a:latin typeface="Segoe UI"/>
                <a:cs typeface="Segoe UI"/>
              </a:rPr>
              <a:t>ГУМАНИТАРНЫЙ</a:t>
            </a:r>
            <a:r>
              <a:rPr sz="1600" spc="-5" dirty="0" smtClean="0">
                <a:solidFill>
                  <a:srgbClr val="366091"/>
                </a:solidFill>
                <a:latin typeface="Segoe UI"/>
                <a:cs typeface="Segoe UI"/>
              </a:rPr>
              <a:t> </a:t>
            </a:r>
            <a:r>
              <a:rPr sz="1600" spc="-50" dirty="0" err="1">
                <a:solidFill>
                  <a:srgbClr val="366091"/>
                </a:solidFill>
                <a:latin typeface="Segoe UI"/>
                <a:cs typeface="Segoe UI"/>
              </a:rPr>
              <a:t>ФАКУЛЬТЕТ</a:t>
            </a:r>
            <a:r>
              <a:rPr sz="1600" spc="-50" dirty="0">
                <a:solidFill>
                  <a:srgbClr val="366091"/>
                </a:solidFill>
                <a:latin typeface="Segoe UI"/>
                <a:cs typeface="Segoe UI"/>
              </a:rPr>
              <a:t>  </a:t>
            </a:r>
            <a:r>
              <a:rPr lang="ru-RU" sz="1600" spc="-50" dirty="0" smtClean="0">
                <a:solidFill>
                  <a:srgbClr val="366091"/>
                </a:solidFill>
                <a:latin typeface="Segoe UI"/>
                <a:cs typeface="Segoe UI"/>
              </a:rPr>
              <a:t/>
            </a:r>
            <a:br>
              <a:rPr lang="ru-RU" sz="1600" spc="-50" dirty="0" smtClean="0">
                <a:solidFill>
                  <a:srgbClr val="366091"/>
                </a:solidFill>
                <a:latin typeface="Segoe UI"/>
                <a:cs typeface="Segoe UI"/>
              </a:rPr>
            </a:br>
            <a:r>
              <a:rPr lang="ru-RU" sz="2200" b="0" spc="-50" dirty="0" smtClean="0">
                <a:solidFill>
                  <a:srgbClr val="366091"/>
                </a:solidFill>
                <a:latin typeface="Segoe UI"/>
                <a:cs typeface="Segoe UI"/>
              </a:rPr>
              <a:t/>
            </a:r>
            <a:br>
              <a:rPr lang="ru-RU" sz="2200" b="0" spc="-50" dirty="0" smtClean="0">
                <a:solidFill>
                  <a:srgbClr val="366091"/>
                </a:solidFill>
                <a:latin typeface="Segoe UI"/>
                <a:cs typeface="Segoe UI"/>
              </a:rPr>
            </a:br>
            <a:r>
              <a:rPr sz="2200" spc="-25" dirty="0" err="1" smtClean="0">
                <a:solidFill>
                  <a:srgbClr val="953634"/>
                </a:solidFill>
                <a:latin typeface="Segoe UI"/>
                <a:cs typeface="Segoe UI"/>
              </a:rPr>
              <a:t>КАФЕДРА</a:t>
            </a:r>
            <a:r>
              <a:rPr sz="2200" spc="-25" dirty="0" smtClean="0">
                <a:solidFill>
                  <a:srgbClr val="953634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953634"/>
                </a:solidFill>
                <a:latin typeface="Segoe UI"/>
                <a:cs typeface="Segoe UI"/>
              </a:rPr>
              <a:t>«СВЯЗИ </a:t>
            </a:r>
            <a:r>
              <a:rPr sz="2200" spc="-5" dirty="0">
                <a:solidFill>
                  <a:srgbClr val="953634"/>
                </a:solidFill>
                <a:latin typeface="Segoe UI"/>
                <a:cs typeface="Segoe UI"/>
              </a:rPr>
              <a:t>С</a:t>
            </a:r>
            <a:r>
              <a:rPr sz="2200" spc="65" dirty="0">
                <a:solidFill>
                  <a:srgbClr val="953634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953634"/>
                </a:solidFill>
                <a:latin typeface="Segoe UI"/>
                <a:cs typeface="Segoe UI"/>
              </a:rPr>
              <a:t>ОБЩЕСТВЕННОСТЬЮ»</a:t>
            </a:r>
            <a:endParaRPr sz="2200" dirty="0">
              <a:latin typeface="Segoe UI"/>
              <a:cs typeface="Segoe U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352425"/>
            <a:ext cx="6337300" cy="2603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851" rIns="0" bIns="0" rtlCol="0">
            <a:spAutoFit/>
          </a:bodyPr>
          <a:lstStyle/>
          <a:p>
            <a:pPr marL="2042795" marR="5080">
              <a:lnSpc>
                <a:spcPct val="100000"/>
              </a:lnSpc>
              <a:spcBef>
                <a:spcPts val="95"/>
              </a:spcBef>
            </a:pPr>
            <a:r>
              <a:rPr sz="2500" spc="-20" dirty="0"/>
              <a:t>РАЗВИТИЕ </a:t>
            </a:r>
            <a:r>
              <a:rPr sz="2500" spc="-30" dirty="0"/>
              <a:t>НАУЧНО </a:t>
            </a:r>
            <a:r>
              <a:rPr sz="2500" spc="-5" dirty="0"/>
              <a:t>– </a:t>
            </a:r>
            <a:r>
              <a:rPr sz="2500" spc="-30" dirty="0"/>
              <a:t>ИССЛЕДОВАТЕЛЬСКОЙ </a:t>
            </a:r>
            <a:r>
              <a:rPr sz="2500" spc="-5" dirty="0"/>
              <a:t>И  ИННОВАЦИОННОЙ</a:t>
            </a:r>
            <a:r>
              <a:rPr sz="2500" spc="-30" dirty="0"/>
              <a:t> </a:t>
            </a:r>
            <a:r>
              <a:rPr sz="2500" spc="-10" dirty="0"/>
              <a:t>ДЕЯТЕЛЬНОСТИ</a:t>
            </a:r>
            <a:endParaRPr sz="2500"/>
          </a:p>
        </p:txBody>
      </p:sp>
      <p:sp>
        <p:nvSpPr>
          <p:cNvPr id="4" name="object 4"/>
          <p:cNvSpPr txBox="1"/>
          <p:nvPr/>
        </p:nvSpPr>
        <p:spPr>
          <a:xfrm>
            <a:off x="1462480" y="2643579"/>
            <a:ext cx="5180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80110" algn="l"/>
                <a:tab pos="1120140" algn="l"/>
                <a:tab pos="3204845" algn="l"/>
                <a:tab pos="3493135" algn="l"/>
              </a:tabLst>
            </a:pPr>
            <a:r>
              <a:rPr sz="1600" spc="-20" dirty="0">
                <a:solidFill>
                  <a:srgbClr val="60497B"/>
                </a:solidFill>
                <a:latin typeface="Segoe UI"/>
                <a:cs typeface="Segoe UI"/>
              </a:rPr>
              <a:t>У</a:t>
            </a:r>
            <a:r>
              <a:rPr sz="1600" dirty="0">
                <a:solidFill>
                  <a:srgbClr val="60497B"/>
                </a:solidFill>
                <a:latin typeface="Segoe UI"/>
                <a:cs typeface="Segoe UI"/>
              </a:rPr>
              <a:t>ч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а</a:t>
            </a: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сти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е</a:t>
            </a:r>
            <a:r>
              <a:rPr sz="1600" dirty="0">
                <a:solidFill>
                  <a:srgbClr val="60497B"/>
                </a:solidFill>
                <a:latin typeface="Segoe UI"/>
                <a:cs typeface="Segoe UI"/>
              </a:rPr>
              <a:t>	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в</a:t>
            </a:r>
            <a:r>
              <a:rPr sz="1600" dirty="0">
                <a:solidFill>
                  <a:srgbClr val="60497B"/>
                </a:solidFill>
                <a:latin typeface="Segoe UI"/>
                <a:cs typeface="Segoe UI"/>
              </a:rPr>
              <a:t>	</a:t>
            </a:r>
            <a:r>
              <a:rPr sz="1800" b="1" spc="5" dirty="0">
                <a:solidFill>
                  <a:srgbClr val="60497B"/>
                </a:solidFill>
                <a:latin typeface="Segoe UI"/>
                <a:cs typeface="Segoe UI"/>
              </a:rPr>
              <a:t>М</a:t>
            </a:r>
            <a:r>
              <a:rPr sz="1800" b="1" spc="15" dirty="0">
                <a:solidFill>
                  <a:srgbClr val="60497B"/>
                </a:solidFill>
                <a:latin typeface="Segoe UI"/>
                <a:cs typeface="Segoe UI"/>
              </a:rPr>
              <a:t>е</a:t>
            </a:r>
            <a:r>
              <a:rPr sz="1800" b="1" spc="20" dirty="0">
                <a:solidFill>
                  <a:srgbClr val="60497B"/>
                </a:solidFill>
                <a:latin typeface="Segoe UI"/>
                <a:cs typeface="Segoe UI"/>
              </a:rPr>
              <a:t>ж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ду</a:t>
            </a:r>
            <a:r>
              <a:rPr sz="1800" b="1" spc="-25" dirty="0">
                <a:solidFill>
                  <a:srgbClr val="60497B"/>
                </a:solidFill>
                <a:latin typeface="Segoe UI"/>
                <a:cs typeface="Segoe UI"/>
              </a:rPr>
              <a:t>н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а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р</a:t>
            </a:r>
            <a:r>
              <a:rPr sz="1800" b="1" spc="-25" dirty="0">
                <a:solidFill>
                  <a:srgbClr val="60497B"/>
                </a:solidFill>
                <a:latin typeface="Segoe UI"/>
                <a:cs typeface="Segoe UI"/>
              </a:rPr>
              <a:t>о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д</a:t>
            </a:r>
            <a:r>
              <a:rPr sz="1800" b="1" spc="10" dirty="0">
                <a:solidFill>
                  <a:srgbClr val="60497B"/>
                </a:solidFill>
                <a:latin typeface="Segoe UI"/>
                <a:cs typeface="Segoe UI"/>
              </a:rPr>
              <a:t>н</a:t>
            </a:r>
            <a:r>
              <a:rPr sz="1800" b="1" spc="-30" dirty="0">
                <a:solidFill>
                  <a:srgbClr val="60497B"/>
                </a:solidFill>
                <a:latin typeface="Segoe UI"/>
                <a:cs typeface="Segoe UI"/>
              </a:rPr>
              <a:t>ы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х	и	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В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с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еро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ссийск</a:t>
            </a:r>
            <a:r>
              <a:rPr sz="1800" b="1" spc="-15" dirty="0">
                <a:solidFill>
                  <a:srgbClr val="60497B"/>
                </a:solidFill>
                <a:latin typeface="Segoe UI"/>
                <a:cs typeface="Segoe UI"/>
              </a:rPr>
              <a:t>и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х  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конференциях, 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форумах,</a:t>
            </a:r>
            <a:r>
              <a:rPr sz="1800" b="1" spc="-35" dirty="0">
                <a:solidFill>
                  <a:srgbClr val="60497B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конгрессах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6959" y="2643652"/>
            <a:ext cx="2463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научно-практических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62480" y="3436132"/>
            <a:ext cx="7908925" cy="234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Запуск 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инновационного </a:t>
            </a: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научного 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проекта: </a:t>
            </a:r>
            <a:r>
              <a:rPr sz="1600" spc="-15" dirty="0">
                <a:solidFill>
                  <a:srgbClr val="60497B"/>
                </a:solidFill>
                <a:latin typeface="Segoe UI"/>
                <a:cs typeface="Segoe UI"/>
              </a:rPr>
              <a:t>«</a:t>
            </a:r>
            <a:r>
              <a:rPr sz="1800" b="1" spc="-15" dirty="0">
                <a:solidFill>
                  <a:srgbClr val="60497B"/>
                </a:solidFill>
                <a:latin typeface="Segoe UI"/>
                <a:cs typeface="Segoe UI"/>
              </a:rPr>
              <a:t>Разработка 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и 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внедрение  системы постоянной связи 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с </a:t>
            </a:r>
            <a:r>
              <a:rPr sz="1800" b="1" spc="-10" dirty="0">
                <a:solidFill>
                  <a:srgbClr val="60497B"/>
                </a:solidFill>
                <a:latin typeface="Segoe UI"/>
                <a:cs typeface="Segoe UI"/>
              </a:rPr>
              <a:t>потребителями образовательных 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услуг  кафедры» </a:t>
            </a: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(мониторинг удовлетворённости потребителей, анализ 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данных и  </a:t>
            </a: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выработка 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мер по повышению </a:t>
            </a: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качества </a:t>
            </a:r>
            <a:r>
              <a:rPr sz="1600" spc="-15" dirty="0">
                <a:solidFill>
                  <a:srgbClr val="60497B"/>
                </a:solidFill>
                <a:latin typeface="Segoe UI"/>
                <a:cs typeface="Segoe UI"/>
              </a:rPr>
              <a:t>подготовки </a:t>
            </a: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выпускников; 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проведение  </a:t>
            </a: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SWOT-анализа, 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определение </a:t>
            </a:r>
            <a:r>
              <a:rPr sz="1600" spc="-25" dirty="0">
                <a:solidFill>
                  <a:srgbClr val="60497B"/>
                </a:solidFill>
                <a:latin typeface="Segoe UI"/>
                <a:cs typeface="Segoe UI"/>
              </a:rPr>
              <a:t>результатов 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научно-образовательной деятельности и  </a:t>
            </a: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конкурентных 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позиций</a:t>
            </a:r>
            <a:r>
              <a:rPr sz="1600" spc="50" dirty="0">
                <a:solidFill>
                  <a:srgbClr val="60497B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кафедры)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Segoe UI"/>
              <a:cs typeface="Segoe UI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15" dirty="0">
                <a:solidFill>
                  <a:srgbClr val="60497B"/>
                </a:solidFill>
                <a:latin typeface="Segoe UI"/>
                <a:cs typeface="Segoe UI"/>
              </a:rPr>
              <a:t>Разработка 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коммуникационных проектов 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для 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партнеров 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– предприятий и  </a:t>
            </a: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организаций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9161" y="1221804"/>
            <a:ext cx="60915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РАЗВИТИЕ </a:t>
            </a:r>
            <a:r>
              <a:rPr spc="-10" dirty="0"/>
              <a:t>ПРОЕКТНОЙ</a:t>
            </a:r>
            <a:r>
              <a:rPr spc="60" dirty="0"/>
              <a:t> </a:t>
            </a:r>
            <a:r>
              <a:rPr spc="-10" dirty="0"/>
              <a:t>ДЕЯТЕЛЬНОСТИ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527299" y="2244334"/>
            <a:ext cx="686723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marR="2141855" indent="-635" algn="ctr">
              <a:lnSpc>
                <a:spcPct val="100000"/>
              </a:lnSpc>
              <a:spcBef>
                <a:spcPts val="100"/>
              </a:spcBef>
              <a:buSzPct val="93750"/>
              <a:buFont typeface="Wingdings"/>
              <a:buChar char=""/>
              <a:tabLst>
                <a:tab pos="193675" algn="l"/>
                <a:tab pos="5492115" algn="l"/>
              </a:tabLst>
            </a:pPr>
            <a:r>
              <a:rPr lang="ru-RU" sz="2400" b="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ежегодного </a:t>
            </a:r>
            <a:r>
              <a:rPr lang="ru-RU" sz="2400" b="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регионального </a:t>
            </a:r>
            <a:r>
              <a:rPr sz="2400" b="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b="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2400" b="0" spc="-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400" b="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</a:t>
            </a:r>
            <a:r>
              <a:rPr sz="2400" b="0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b="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b="0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400" b="0"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b="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2400" b="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400" b="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b="0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400" b="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b="0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ЗИМНЯЯ ШКОЛА </a:t>
            </a:r>
            <a:r>
              <a:rPr lang="en-US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3552825"/>
            <a:ext cx="5790915" cy="3858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9161" y="1221804"/>
            <a:ext cx="60915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РАЗВИТИЕ </a:t>
            </a:r>
            <a:r>
              <a:rPr spc="-10" dirty="0"/>
              <a:t>ПРОЕКТНОЙ</a:t>
            </a:r>
            <a:r>
              <a:rPr spc="60" dirty="0"/>
              <a:t> </a:t>
            </a:r>
            <a:r>
              <a:rPr spc="-10" dirty="0"/>
              <a:t>ДЕЯТЕЛЬНОСТИ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298865" y="2244334"/>
            <a:ext cx="8095668" cy="13490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marR="2141855" indent="-635" algn="just">
              <a:lnSpc>
                <a:spcPct val="100000"/>
              </a:lnSpc>
              <a:spcBef>
                <a:spcPts val="100"/>
              </a:spcBef>
              <a:buSzPct val="93750"/>
              <a:buFont typeface="Wingdings"/>
              <a:buChar char=""/>
              <a:tabLst>
                <a:tab pos="193675" algn="l"/>
                <a:tab pos="5492115" algn="l"/>
              </a:tabLst>
            </a:pPr>
            <a:r>
              <a:rPr lang="ru-RU" sz="2400" b="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ежегодного </a:t>
            </a:r>
            <a:r>
              <a:rPr lang="ru-RU" sz="2400" b="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регионального </a:t>
            </a:r>
            <a:r>
              <a:rPr sz="2400" b="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b="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2400" b="0" spc="-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400" b="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</a:t>
            </a:r>
            <a:r>
              <a:rPr sz="2400" b="0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b="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b="0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400" b="0"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b="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2400" b="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400" b="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b="0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400" b="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b="0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ПРЕССПУБЛИКИ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">
              <a:lnSpc>
                <a:spcPct val="100000"/>
              </a:lnSpc>
              <a:spcBef>
                <a:spcPts val="55"/>
              </a:spcBef>
            </a:pPr>
            <a:endParaRPr sz="1400" dirty="0">
              <a:latin typeface="Segoe UI"/>
              <a:cs typeface="Segoe U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3584339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9161" y="1221804"/>
            <a:ext cx="60915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РАЗВИТИЕ </a:t>
            </a:r>
            <a:r>
              <a:rPr spc="-10" dirty="0"/>
              <a:t>ПРОЕКТНОЙ</a:t>
            </a:r>
            <a:r>
              <a:rPr spc="60" dirty="0"/>
              <a:t> </a:t>
            </a:r>
            <a:r>
              <a:rPr spc="-10" dirty="0"/>
              <a:t>ДЕЯТЕЛЬНОСТИ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298865" y="2244334"/>
            <a:ext cx="77054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marR="2141855" indent="-635" algn="just">
              <a:lnSpc>
                <a:spcPct val="100000"/>
              </a:lnSpc>
              <a:spcBef>
                <a:spcPts val="100"/>
              </a:spcBef>
              <a:buSzPct val="93750"/>
              <a:buFont typeface="Wingdings"/>
              <a:buChar char=""/>
              <a:tabLst>
                <a:tab pos="193675" algn="l"/>
                <a:tab pos="5492115" algn="l"/>
              </a:tabLst>
            </a:pPr>
            <a:r>
              <a:rPr lang="ru-RU" b="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 ежегодного </a:t>
            </a:r>
            <a:r>
              <a:rPr lang="ru-RU" b="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регионального КОНКУРСА пресс-служб промышленных предприятий Воронежской области </a:t>
            </a:r>
            <a:r>
              <a:rPr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ПРЕСС-СЛУЖБА – ИНДУСТРИЯ КОММУНИКАЦИЙ</a:t>
            </a:r>
            <a:r>
              <a:rPr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(ПИК)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161" y="3552825"/>
            <a:ext cx="5003801" cy="333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9161" y="1221804"/>
            <a:ext cx="60915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РАЗВИТИЕ </a:t>
            </a:r>
            <a:r>
              <a:rPr spc="-10" dirty="0"/>
              <a:t>ПРОЕКТНОЙ</a:t>
            </a:r>
            <a:r>
              <a:rPr spc="60" dirty="0"/>
              <a:t> </a:t>
            </a:r>
            <a:r>
              <a:rPr spc="-10" dirty="0"/>
              <a:t>ДЕЯТЕЛЬНОСТИ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298865" y="2244334"/>
            <a:ext cx="809566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" marR="2141855" algn="just">
              <a:lnSpc>
                <a:spcPct val="100000"/>
              </a:lnSpc>
              <a:spcBef>
                <a:spcPts val="100"/>
              </a:spcBef>
              <a:buSzPct val="93750"/>
              <a:tabLst>
                <a:tab pos="193675" algn="l"/>
                <a:tab pos="5492115" algn="l"/>
              </a:tabLst>
            </a:pPr>
            <a:r>
              <a:rPr lang="en-US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2024 - </a:t>
            </a:r>
            <a:r>
              <a:rPr lang="ru-RU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041274"/>
              </p:ext>
            </p:extLst>
          </p:nvPr>
        </p:nvGraphicFramePr>
        <p:xfrm>
          <a:off x="4051300" y="1952625"/>
          <a:ext cx="3886200" cy="5500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4533892" imgH="6416026" progId="Acrobat.Document.DC">
                  <p:embed/>
                </p:oleObj>
              </mc:Choice>
              <mc:Fallback>
                <p:oleObj name="Acrobat Document" r:id="rId3" imgW="4533892" imgH="641602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1300" y="1952625"/>
                        <a:ext cx="3886200" cy="5500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515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9161" y="1221804"/>
            <a:ext cx="60915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РАЗВИТИЕ </a:t>
            </a:r>
            <a:r>
              <a:rPr spc="-10" dirty="0"/>
              <a:t>ПРОЕКТНОЙ</a:t>
            </a:r>
            <a:r>
              <a:rPr spc="60" dirty="0"/>
              <a:t> </a:t>
            </a:r>
            <a:r>
              <a:rPr spc="-10" dirty="0"/>
              <a:t>ДЕЯТЕЛЬНОСТИ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298865" y="2244334"/>
            <a:ext cx="8095668" cy="4306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marR="570230">
              <a:lnSpc>
                <a:spcPct val="100000"/>
              </a:lnSpc>
              <a:spcBef>
                <a:spcPts val="1920"/>
              </a:spcBef>
              <a:buSzPct val="93750"/>
              <a:buFont typeface="Wingdings"/>
              <a:buChar char=""/>
              <a:tabLst>
                <a:tab pos="193675" algn="l"/>
              </a:tabLst>
            </a:pPr>
            <a:endParaRPr lang="ru-RU" sz="1600" b="0" spc="-5" dirty="0" smtClean="0">
              <a:latin typeface="Segoe UI"/>
              <a:cs typeface="Segoe UI"/>
            </a:endParaRPr>
          </a:p>
          <a:p>
            <a:pPr marL="33020" marR="570230">
              <a:lnSpc>
                <a:spcPct val="100000"/>
              </a:lnSpc>
              <a:spcBef>
                <a:spcPts val="1920"/>
              </a:spcBef>
              <a:buSzPct val="93750"/>
              <a:buFont typeface="Wingdings"/>
              <a:buChar char=""/>
              <a:tabLst>
                <a:tab pos="193675" algn="l"/>
              </a:tabLst>
            </a:pPr>
            <a:endParaRPr lang="ru-RU" sz="1600" b="0" spc="-5" dirty="0"/>
          </a:p>
          <a:p>
            <a:pPr marL="33020" marR="570230">
              <a:lnSpc>
                <a:spcPct val="100000"/>
              </a:lnSpc>
              <a:spcBef>
                <a:spcPts val="1920"/>
              </a:spcBef>
              <a:buSzPct val="93750"/>
              <a:buFont typeface="Wingdings"/>
              <a:buChar char=""/>
              <a:tabLst>
                <a:tab pos="193675" algn="l"/>
              </a:tabLst>
            </a:pPr>
            <a:r>
              <a:rPr sz="1600" b="0" spc="-5" dirty="0" err="1" smtClean="0">
                <a:latin typeface="Segoe UI"/>
                <a:cs typeface="Segoe UI"/>
              </a:rPr>
              <a:t>Создание</a:t>
            </a:r>
            <a:r>
              <a:rPr sz="1600" b="0" spc="-5" dirty="0" smtClean="0">
                <a:latin typeface="Segoe UI"/>
                <a:cs typeface="Segoe UI"/>
              </a:rPr>
              <a:t> </a:t>
            </a:r>
            <a:r>
              <a:rPr lang="ru-RU" sz="1600" b="0" spc="-10" dirty="0" smtClean="0">
                <a:latin typeface="Segoe UI"/>
                <a:cs typeface="Segoe UI"/>
              </a:rPr>
              <a:t>актуального</a:t>
            </a:r>
            <a:r>
              <a:rPr sz="1600" b="0" spc="-10" dirty="0" smtClean="0">
                <a:latin typeface="Segoe UI"/>
                <a:cs typeface="Segoe UI"/>
              </a:rPr>
              <a:t> </a:t>
            </a:r>
            <a:r>
              <a:rPr spc="-5" dirty="0"/>
              <a:t>брендбука </a:t>
            </a:r>
            <a:r>
              <a:rPr dirty="0"/>
              <a:t>кафедры и </a:t>
            </a:r>
            <a:r>
              <a:rPr spc="-5" dirty="0"/>
              <a:t>проведение мероприятий</a:t>
            </a:r>
            <a:r>
              <a:rPr sz="1600" b="0" spc="-5" dirty="0">
                <a:latin typeface="Segoe UI"/>
                <a:cs typeface="Segoe UI"/>
              </a:rPr>
              <a:t>,  </a:t>
            </a:r>
            <a:r>
              <a:rPr sz="1600" b="0" spc="-10" dirty="0">
                <a:latin typeface="Segoe UI"/>
                <a:cs typeface="Segoe UI"/>
              </a:rPr>
              <a:t>направленных </a:t>
            </a:r>
            <a:r>
              <a:rPr sz="1600" b="0" spc="-5" dirty="0">
                <a:latin typeface="Segoe UI"/>
                <a:cs typeface="Segoe UI"/>
              </a:rPr>
              <a:t>на </a:t>
            </a:r>
            <a:r>
              <a:rPr sz="1600" b="0" spc="-10" dirty="0">
                <a:latin typeface="Segoe UI"/>
                <a:cs typeface="Segoe UI"/>
              </a:rPr>
              <a:t>поддержание </a:t>
            </a:r>
            <a:r>
              <a:rPr sz="1600" b="0" spc="-5" dirty="0">
                <a:latin typeface="Segoe UI"/>
                <a:cs typeface="Segoe UI"/>
              </a:rPr>
              <a:t>имиджа</a:t>
            </a:r>
            <a:r>
              <a:rPr sz="1600" b="0" spc="55" dirty="0">
                <a:latin typeface="Segoe UI"/>
                <a:cs typeface="Segoe UI"/>
              </a:rPr>
              <a:t> </a:t>
            </a:r>
            <a:r>
              <a:rPr sz="1600" b="0" spc="-5" dirty="0">
                <a:latin typeface="Segoe UI"/>
                <a:cs typeface="Segoe UI"/>
              </a:rPr>
              <a:t>кафедры</a:t>
            </a:r>
            <a:endParaRPr sz="1600" dirty="0">
              <a:latin typeface="Segoe UI"/>
              <a:cs typeface="Segoe UI"/>
            </a:endParaRPr>
          </a:p>
          <a:p>
            <a:pPr marL="20320">
              <a:lnSpc>
                <a:spcPct val="100000"/>
              </a:lnSpc>
              <a:spcBef>
                <a:spcPts val="55"/>
              </a:spcBef>
              <a:buClr>
                <a:srgbClr val="60497B"/>
              </a:buClr>
              <a:buFont typeface="Wingdings"/>
              <a:buChar char=""/>
            </a:pPr>
            <a:endParaRPr sz="1400" dirty="0">
              <a:latin typeface="Segoe UI"/>
              <a:cs typeface="Segoe UI"/>
            </a:endParaRPr>
          </a:p>
          <a:p>
            <a:pPr marL="193040" indent="-160655">
              <a:lnSpc>
                <a:spcPct val="100000"/>
              </a:lnSpc>
              <a:buSzPct val="93750"/>
              <a:buFont typeface="Wingdings"/>
              <a:buChar char=""/>
              <a:tabLst>
                <a:tab pos="193675" algn="l"/>
              </a:tabLst>
            </a:pPr>
            <a:r>
              <a:rPr sz="1600" b="0" spc="-5" dirty="0">
                <a:latin typeface="Segoe UI"/>
                <a:cs typeface="Segoe UI"/>
              </a:rPr>
              <a:t>Открытие </a:t>
            </a:r>
            <a:r>
              <a:rPr spc="-5" dirty="0"/>
              <a:t>сайта-визитки</a:t>
            </a:r>
            <a:r>
              <a:rPr dirty="0"/>
              <a:t> кафедры</a:t>
            </a:r>
            <a:endParaRPr sz="1600" dirty="0">
              <a:latin typeface="Segoe UI"/>
              <a:cs typeface="Segoe UI"/>
            </a:endParaRPr>
          </a:p>
          <a:p>
            <a:pPr marL="193040" indent="-160655">
              <a:lnSpc>
                <a:spcPct val="100000"/>
              </a:lnSpc>
              <a:spcBef>
                <a:spcPts val="1920"/>
              </a:spcBef>
              <a:buSzPct val="93750"/>
              <a:buFont typeface="Wingdings"/>
              <a:buChar char=""/>
              <a:tabLst>
                <a:tab pos="193675" algn="l"/>
              </a:tabLst>
            </a:pPr>
            <a:r>
              <a:rPr sz="1600" b="0" spc="-5" dirty="0">
                <a:latin typeface="Segoe UI"/>
                <a:cs typeface="Segoe UI"/>
              </a:rPr>
              <a:t>Открытие </a:t>
            </a:r>
            <a:r>
              <a:rPr sz="1600" b="0" spc="-10" dirty="0">
                <a:latin typeface="Segoe UI"/>
                <a:cs typeface="Segoe UI"/>
              </a:rPr>
              <a:t>ресурса </a:t>
            </a:r>
            <a:r>
              <a:rPr dirty="0"/>
              <a:t>«Личный </a:t>
            </a:r>
            <a:r>
              <a:rPr spc="-10" dirty="0"/>
              <a:t>кабинет. </a:t>
            </a:r>
            <a:r>
              <a:rPr spc="-20" dirty="0"/>
              <a:t>Творческое </a:t>
            </a:r>
            <a:r>
              <a:rPr spc="-10" dirty="0"/>
              <a:t>портфолио</a:t>
            </a:r>
            <a:r>
              <a:rPr spc="80" dirty="0"/>
              <a:t> </a:t>
            </a:r>
            <a:r>
              <a:rPr spc="-10" dirty="0"/>
              <a:t>студентов»</a:t>
            </a:r>
            <a:endParaRPr sz="1600" dirty="0">
              <a:latin typeface="Segoe UI"/>
              <a:cs typeface="Segoe UI"/>
            </a:endParaRPr>
          </a:p>
          <a:p>
            <a:pPr marL="193040" indent="-160655">
              <a:lnSpc>
                <a:spcPct val="100000"/>
              </a:lnSpc>
              <a:spcBef>
                <a:spcPts val="1920"/>
              </a:spcBef>
              <a:buSzPct val="93750"/>
              <a:buFont typeface="Wingdings"/>
              <a:buChar char=""/>
              <a:tabLst>
                <a:tab pos="193675" algn="l"/>
              </a:tabLst>
            </a:pPr>
            <a:r>
              <a:rPr sz="1600" b="0" spc="-15" dirty="0">
                <a:latin typeface="Segoe UI"/>
                <a:cs typeface="Segoe UI"/>
              </a:rPr>
              <a:t>Расширение </a:t>
            </a:r>
            <a:r>
              <a:rPr spc="-5" dirty="0"/>
              <a:t>научно-практических площадок для проектного</a:t>
            </a:r>
            <a:r>
              <a:rPr spc="60" dirty="0"/>
              <a:t> </a:t>
            </a:r>
            <a:r>
              <a:rPr spc="-5" dirty="0"/>
              <a:t>обучения</a:t>
            </a:r>
            <a:endParaRPr sz="1600" dirty="0">
              <a:latin typeface="Segoe UI"/>
              <a:cs typeface="Segoe UI"/>
            </a:endParaRPr>
          </a:p>
          <a:p>
            <a:pPr marL="33020">
              <a:lnSpc>
                <a:spcPct val="100000"/>
              </a:lnSpc>
              <a:spcBef>
                <a:spcPts val="10"/>
              </a:spcBef>
            </a:pPr>
            <a:r>
              <a:rPr sz="1600" b="0" spc="-10" dirty="0">
                <a:latin typeface="Segoe UI"/>
                <a:cs typeface="Segoe UI"/>
              </a:rPr>
              <a:t>студентов:</a:t>
            </a:r>
            <a:endParaRPr sz="1600" dirty="0">
              <a:latin typeface="Segoe UI"/>
              <a:cs typeface="Segoe UI"/>
            </a:endParaRPr>
          </a:p>
          <a:p>
            <a:pPr marL="20320">
              <a:lnSpc>
                <a:spcPct val="100000"/>
              </a:lnSpc>
              <a:spcBef>
                <a:spcPts val="55"/>
              </a:spcBef>
            </a:pPr>
            <a:endParaRPr sz="1400" dirty="0">
              <a:latin typeface="Segoe UI"/>
              <a:cs typeface="Segoe UI"/>
            </a:endParaRPr>
          </a:p>
          <a:p>
            <a:pPr marL="33020">
              <a:lnSpc>
                <a:spcPct val="100000"/>
              </a:lnSpc>
            </a:pPr>
            <a:r>
              <a:rPr sz="1600" b="0" i="1" spc="-10" dirty="0">
                <a:latin typeface="Segoe UI"/>
                <a:cs typeface="Segoe UI"/>
              </a:rPr>
              <a:t>Рекламные</a:t>
            </a:r>
            <a:r>
              <a:rPr sz="1600" b="0" i="1" spc="5" dirty="0">
                <a:latin typeface="Segoe UI"/>
                <a:cs typeface="Segoe UI"/>
              </a:rPr>
              <a:t> </a:t>
            </a:r>
            <a:r>
              <a:rPr sz="1600" b="0" i="1" spc="-5" dirty="0">
                <a:latin typeface="Segoe UI"/>
                <a:cs typeface="Segoe UI"/>
              </a:rPr>
              <a:t>технологии</a:t>
            </a:r>
            <a:endParaRPr sz="1600" dirty="0">
              <a:latin typeface="Segoe UI"/>
              <a:cs typeface="Segoe UI"/>
            </a:endParaRPr>
          </a:p>
          <a:p>
            <a:pPr marL="33020" marR="4449445">
              <a:lnSpc>
                <a:spcPct val="100000"/>
              </a:lnSpc>
            </a:pPr>
            <a:r>
              <a:rPr sz="1600" b="0" i="1" spc="-10" dirty="0">
                <a:latin typeface="Segoe UI"/>
                <a:cs typeface="Segoe UI"/>
              </a:rPr>
              <a:t>Социальные </a:t>
            </a:r>
            <a:r>
              <a:rPr sz="1600" b="0" i="1" spc="-5" dirty="0">
                <a:latin typeface="Segoe UI"/>
                <a:cs typeface="Segoe UI"/>
              </a:rPr>
              <a:t>рекламные и PR-проекты  Корпоративная</a:t>
            </a:r>
            <a:r>
              <a:rPr sz="1600" b="0" i="1" spc="20" dirty="0">
                <a:latin typeface="Segoe UI"/>
                <a:cs typeface="Segoe UI"/>
              </a:rPr>
              <a:t> </a:t>
            </a:r>
            <a:r>
              <a:rPr sz="1600" b="0" i="1" spc="-25" dirty="0">
                <a:latin typeface="Segoe UI"/>
                <a:cs typeface="Segoe UI"/>
              </a:rPr>
              <a:t>культура</a:t>
            </a:r>
            <a:endParaRPr sz="1600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85489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42795" marR="508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ВЗАИМОДЕЙСТВИЕ </a:t>
            </a:r>
            <a:r>
              <a:rPr spc="-5" dirty="0"/>
              <a:t>С </a:t>
            </a:r>
            <a:r>
              <a:rPr spc="-25" dirty="0"/>
              <a:t>ОРГАНИЗАЦИЯМИ </a:t>
            </a:r>
            <a:r>
              <a:rPr spc="-5" dirty="0"/>
              <a:t>И  ПРЕДПРИЯТИЯМИ –</a:t>
            </a:r>
            <a:r>
              <a:rPr spc="10" dirty="0"/>
              <a:t> </a:t>
            </a:r>
            <a:r>
              <a:rPr spc="-20" dirty="0"/>
              <a:t>ПАРТНЕРАМИ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62480" y="2904245"/>
            <a:ext cx="7521575" cy="2615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7325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60497B"/>
                </a:solidFill>
                <a:latin typeface="Segoe UI"/>
                <a:cs typeface="Segoe UI"/>
              </a:rPr>
              <a:t>Разработка 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совместно с </a:t>
            </a: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партнерами дополнительных </a:t>
            </a:r>
            <a:r>
              <a:rPr sz="1600" spc="-20" dirty="0">
                <a:solidFill>
                  <a:srgbClr val="60497B"/>
                </a:solidFill>
                <a:latin typeface="Segoe UI"/>
                <a:cs typeface="Segoe UI"/>
              </a:rPr>
              <a:t>факультативов 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в </a:t>
            </a: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рамках  повышения </a:t>
            </a:r>
            <a:r>
              <a:rPr sz="1800" b="1" spc="-10" dirty="0">
                <a:solidFill>
                  <a:srgbClr val="60497B"/>
                </a:solidFill>
                <a:latin typeface="Segoe UI"/>
                <a:cs typeface="Segoe UI"/>
              </a:rPr>
              <a:t>компетенций 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образовательных программ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910"/>
              </a:spcBef>
            </a:pPr>
            <a:r>
              <a:rPr sz="1600" spc="-15" dirty="0">
                <a:solidFill>
                  <a:srgbClr val="60497B"/>
                </a:solidFill>
                <a:latin typeface="Segoe UI"/>
                <a:cs typeface="Segoe UI"/>
              </a:rPr>
              <a:t>Расширение </a:t>
            </a:r>
            <a:r>
              <a:rPr sz="1600" spc="-30" dirty="0">
                <a:solidFill>
                  <a:srgbClr val="60497B"/>
                </a:solidFill>
                <a:latin typeface="Segoe UI"/>
                <a:cs typeface="Segoe UI"/>
              </a:rPr>
              <a:t>пула 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площадок для </a:t>
            </a: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прохождения 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производственных</a:t>
            </a:r>
            <a:r>
              <a:rPr sz="1800" b="1" spc="125" dirty="0">
                <a:solidFill>
                  <a:srgbClr val="60497B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практик</a:t>
            </a:r>
            <a:endParaRPr sz="1800">
              <a:latin typeface="Segoe UI"/>
              <a:cs typeface="Segoe UI"/>
            </a:endParaRPr>
          </a:p>
          <a:p>
            <a:pPr marL="12700" marR="1481455">
              <a:lnSpc>
                <a:spcPct val="100000"/>
              </a:lnSpc>
              <a:spcBef>
                <a:spcPts val="1920"/>
              </a:spcBef>
            </a:pP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Участие 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в реализации 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проектов 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и 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программ повышения  конкурентоспособности </a:t>
            </a:r>
            <a:r>
              <a:rPr sz="1600" spc="-15" dirty="0">
                <a:solidFill>
                  <a:srgbClr val="60497B"/>
                </a:solidFill>
                <a:latin typeface="Segoe UI"/>
                <a:cs typeface="Segoe UI"/>
              </a:rPr>
              <a:t>выпускников 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на </a:t>
            </a:r>
            <a:r>
              <a:rPr sz="1600" spc="-15" dirty="0">
                <a:solidFill>
                  <a:srgbClr val="60497B"/>
                </a:solidFill>
                <a:latin typeface="Segoe UI"/>
                <a:cs typeface="Segoe UI"/>
              </a:rPr>
              <a:t>рынке</a:t>
            </a:r>
            <a:r>
              <a:rPr sz="1600" spc="50" dirty="0">
                <a:solidFill>
                  <a:srgbClr val="60497B"/>
                </a:solidFill>
                <a:latin typeface="Segoe UI"/>
                <a:cs typeface="Segoe UI"/>
              </a:rPr>
              <a:t> </a:t>
            </a:r>
            <a:r>
              <a:rPr sz="1600" spc="-20" dirty="0">
                <a:solidFill>
                  <a:srgbClr val="60497B"/>
                </a:solidFill>
                <a:latin typeface="Segoe UI"/>
                <a:cs typeface="Segoe UI"/>
              </a:rPr>
              <a:t>труда</a:t>
            </a:r>
            <a:endParaRPr sz="1600">
              <a:latin typeface="Segoe UI"/>
              <a:cs typeface="Segoe UI"/>
            </a:endParaRPr>
          </a:p>
          <a:p>
            <a:pPr marL="12700" marR="650240">
              <a:lnSpc>
                <a:spcPct val="100000"/>
              </a:lnSpc>
              <a:spcBef>
                <a:spcPts val="1920"/>
              </a:spcBef>
            </a:pPr>
            <a:r>
              <a:rPr sz="1600" spc="-15" dirty="0">
                <a:solidFill>
                  <a:srgbClr val="60497B"/>
                </a:solidFill>
                <a:latin typeface="Segoe UI"/>
                <a:cs typeface="Segoe UI"/>
              </a:rPr>
              <a:t>Разработка 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тренинговых программ адаптации выпускников 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на  современном </a:t>
            </a:r>
            <a:r>
              <a:rPr sz="1600" spc="-15" dirty="0">
                <a:solidFill>
                  <a:srgbClr val="60497B"/>
                </a:solidFill>
                <a:latin typeface="Segoe UI"/>
                <a:cs typeface="Segoe UI"/>
              </a:rPr>
              <a:t>рынке</a:t>
            </a:r>
            <a:r>
              <a:rPr sz="1600" spc="70" dirty="0">
                <a:solidFill>
                  <a:srgbClr val="60497B"/>
                </a:solidFill>
                <a:latin typeface="Segoe UI"/>
                <a:cs typeface="Segoe UI"/>
              </a:rPr>
              <a:t> </a:t>
            </a:r>
            <a:r>
              <a:rPr sz="1600" spc="-20" dirty="0">
                <a:solidFill>
                  <a:srgbClr val="60497B"/>
                </a:solidFill>
                <a:latin typeface="Segoe UI"/>
                <a:cs typeface="Segoe UI"/>
              </a:rPr>
              <a:t>труда.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975824" y="1221804"/>
            <a:ext cx="674175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52370">
              <a:lnSpc>
                <a:spcPct val="100000"/>
              </a:lnSpc>
              <a:spcBef>
                <a:spcPts val="95"/>
              </a:spcBef>
            </a:pPr>
            <a:r>
              <a:rPr lang="ru-RU" sz="2400" spc="-75" dirty="0" smtClean="0"/>
              <a:t>ДИСТАНЦИОННОЕ  ОБУЧЕНИЕ</a:t>
            </a:r>
            <a:endParaRPr sz="2400" spc="-20" dirty="0"/>
          </a:p>
        </p:txBody>
      </p:sp>
      <p:sp>
        <p:nvSpPr>
          <p:cNvPr id="4" name="object 4"/>
          <p:cNvSpPr txBox="1"/>
          <p:nvPr/>
        </p:nvSpPr>
        <p:spPr>
          <a:xfrm>
            <a:off x="3365500" y="1899203"/>
            <a:ext cx="5029200" cy="5802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406525" algn="l"/>
              </a:tabLst>
            </a:pPr>
            <a:r>
              <a:rPr lang="ru-RU" b="1" dirty="0" smtClean="0">
                <a:latin typeface="Segoe UI"/>
                <a:cs typeface="Segoe UI"/>
              </a:rPr>
              <a:t>Образовательный ресурс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406525" algn="l"/>
              </a:tabLst>
            </a:pPr>
            <a:r>
              <a:rPr lang="ru-RU" b="1" dirty="0" err="1" smtClean="0">
                <a:latin typeface="Segoe UI"/>
                <a:cs typeface="Segoe UI"/>
              </a:rPr>
              <a:t>ВК</a:t>
            </a:r>
            <a:r>
              <a:rPr lang="ru-RU" b="1" dirty="0" smtClean="0">
                <a:latin typeface="Segoe UI"/>
                <a:cs typeface="Segoe UI"/>
              </a:rPr>
              <a:t>  «</a:t>
            </a:r>
            <a:r>
              <a:rPr lang="en-US" b="1" dirty="0" err="1" smtClean="0">
                <a:latin typeface="Segoe UI"/>
                <a:cs typeface="Segoe UI"/>
              </a:rPr>
              <a:t>Profi</a:t>
            </a:r>
            <a:r>
              <a:rPr lang="en-US" b="1" dirty="0" smtClean="0">
                <a:latin typeface="Segoe UI"/>
                <a:cs typeface="Segoe UI"/>
              </a:rPr>
              <a:t> </a:t>
            </a:r>
            <a:r>
              <a:rPr lang="en-US" b="1" dirty="0" err="1" smtClean="0">
                <a:latin typeface="Segoe UI"/>
                <a:cs typeface="Segoe UI"/>
              </a:rPr>
              <a:t>communica</a:t>
            </a:r>
            <a:r>
              <a:rPr lang="ru-RU" b="1" dirty="0" smtClean="0">
                <a:latin typeface="Segoe UI"/>
                <a:cs typeface="Segoe UI"/>
              </a:rPr>
              <a:t>»</a:t>
            </a:r>
            <a:endParaRPr b="1" dirty="0">
              <a:latin typeface="Segoe UI"/>
              <a:cs typeface="Segoe U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2638425"/>
            <a:ext cx="6872419" cy="4589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52370">
              <a:lnSpc>
                <a:spcPct val="100000"/>
              </a:lnSpc>
              <a:spcBef>
                <a:spcPts val="95"/>
              </a:spcBef>
            </a:pPr>
            <a:r>
              <a:rPr spc="-75" dirty="0"/>
              <a:t>РАБОТА </a:t>
            </a:r>
            <a:r>
              <a:rPr spc="-5" dirty="0"/>
              <a:t>С</a:t>
            </a:r>
            <a:r>
              <a:rPr spc="45" dirty="0"/>
              <a:t> </a:t>
            </a:r>
            <a:r>
              <a:rPr spc="-20" dirty="0"/>
              <a:t>АБИТУРИЕНТАМИ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62527" y="2078168"/>
            <a:ext cx="42271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06525" algn="l"/>
              </a:tabLst>
            </a:pPr>
            <a:r>
              <a:rPr sz="2000" spc="-15" dirty="0">
                <a:solidFill>
                  <a:srgbClr val="60497B"/>
                </a:solidFill>
                <a:latin typeface="Segoe UI"/>
                <a:cs typeface="Segoe UI"/>
              </a:rPr>
              <a:t>ОТКРЫТИЕ	</a:t>
            </a:r>
            <a:r>
              <a:rPr sz="2000" b="1" spc="15" dirty="0">
                <a:solidFill>
                  <a:srgbClr val="60497B"/>
                </a:solidFill>
                <a:latin typeface="Segoe UI"/>
                <a:cs typeface="Segoe UI"/>
              </a:rPr>
              <a:t>КЛУБА</a:t>
            </a:r>
            <a:r>
              <a:rPr sz="2000" b="1" spc="-60" dirty="0">
                <a:solidFill>
                  <a:srgbClr val="60497B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60497B"/>
                </a:solidFill>
                <a:latin typeface="Segoe UI"/>
                <a:cs typeface="Segoe UI"/>
              </a:rPr>
              <a:t>АБИТУРИЕНТОВ</a:t>
            </a:r>
            <a:endParaRPr sz="20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6944" y="2596896"/>
            <a:ext cx="5940551" cy="395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7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52370">
              <a:lnSpc>
                <a:spcPct val="100000"/>
              </a:lnSpc>
              <a:spcBef>
                <a:spcPts val="95"/>
              </a:spcBef>
            </a:pPr>
            <a:r>
              <a:rPr lang="ru-RU" spc="-20" dirty="0" smtClean="0"/>
              <a:t>КЛУБ ВЫПУСКНИКОВ</a:t>
            </a:r>
            <a:endParaRPr spc="-2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2257425"/>
            <a:ext cx="53467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3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5781" y="1221804"/>
            <a:ext cx="52660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ЭКОНОМИЧЕСКОЕ</a:t>
            </a:r>
            <a:r>
              <a:rPr spc="-35" dirty="0"/>
              <a:t> </a:t>
            </a:r>
            <a:r>
              <a:rPr spc="-10" dirty="0"/>
              <a:t>ОБОСНОВАНИЕ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2527" y="3026111"/>
            <a:ext cx="8195309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tabLst>
                <a:tab pos="1241425" algn="l"/>
                <a:tab pos="3526790" algn="l"/>
                <a:tab pos="5715635" algn="l"/>
                <a:tab pos="7990840" algn="l"/>
              </a:tabLst>
            </a:pPr>
            <a:r>
              <a:rPr sz="2000" dirty="0">
                <a:solidFill>
                  <a:srgbClr val="7E7E7E"/>
                </a:solidFill>
                <a:latin typeface="Segoe UI"/>
                <a:cs typeface="Segoe UI"/>
              </a:rPr>
              <a:t>Н</a:t>
            </a:r>
            <a:r>
              <a:rPr sz="2000" spc="10" dirty="0">
                <a:solidFill>
                  <a:srgbClr val="7E7E7E"/>
                </a:solidFill>
                <a:latin typeface="Segoe UI"/>
                <a:cs typeface="Segoe UI"/>
              </a:rPr>
              <a:t>А</a:t>
            </a:r>
            <a:r>
              <a:rPr sz="2000" spc="-25" dirty="0">
                <a:solidFill>
                  <a:srgbClr val="7E7E7E"/>
                </a:solidFill>
                <a:latin typeface="Segoe UI"/>
                <a:cs typeface="Segoe UI"/>
              </a:rPr>
              <a:t>Б</a:t>
            </a:r>
            <a:r>
              <a:rPr sz="2000" spc="-10" dirty="0">
                <a:solidFill>
                  <a:srgbClr val="7E7E7E"/>
                </a:solidFill>
                <a:latin typeface="Segoe UI"/>
                <a:cs typeface="Segoe UI"/>
              </a:rPr>
              <a:t>О</a:t>
            </a:r>
            <a:r>
              <a:rPr sz="2000" dirty="0">
                <a:solidFill>
                  <a:srgbClr val="7E7E7E"/>
                </a:solidFill>
                <a:latin typeface="Segoe UI"/>
                <a:cs typeface="Segoe UI"/>
              </a:rPr>
              <a:t>Р	</a:t>
            </a:r>
            <a:r>
              <a:rPr sz="2000" spc="-15" dirty="0">
                <a:solidFill>
                  <a:srgbClr val="7E7E7E"/>
                </a:solidFill>
                <a:latin typeface="Segoe UI"/>
                <a:cs typeface="Segoe UI"/>
              </a:rPr>
              <a:t>А</a:t>
            </a:r>
            <a:r>
              <a:rPr sz="2000" spc="-5" dirty="0">
                <a:solidFill>
                  <a:srgbClr val="7E7E7E"/>
                </a:solidFill>
                <a:latin typeface="Segoe UI"/>
                <a:cs typeface="Segoe UI"/>
              </a:rPr>
              <a:t>Б</a:t>
            </a:r>
            <a:r>
              <a:rPr sz="2000" spc="-20" dirty="0">
                <a:solidFill>
                  <a:srgbClr val="7E7E7E"/>
                </a:solidFill>
                <a:latin typeface="Segoe UI"/>
                <a:cs typeface="Segoe UI"/>
              </a:rPr>
              <a:t>И</a:t>
            </a:r>
            <a:r>
              <a:rPr sz="2000" spc="10" dirty="0">
                <a:solidFill>
                  <a:srgbClr val="7E7E7E"/>
                </a:solidFill>
                <a:latin typeface="Segoe UI"/>
                <a:cs typeface="Segoe UI"/>
              </a:rPr>
              <a:t>Т</a:t>
            </a:r>
            <a:r>
              <a:rPr sz="2000" spc="-15" dirty="0">
                <a:solidFill>
                  <a:srgbClr val="7E7E7E"/>
                </a:solidFill>
                <a:latin typeface="Segoe UI"/>
                <a:cs typeface="Segoe UI"/>
              </a:rPr>
              <a:t>У</a:t>
            </a:r>
            <a:r>
              <a:rPr sz="2000" spc="15" dirty="0">
                <a:solidFill>
                  <a:srgbClr val="7E7E7E"/>
                </a:solidFill>
                <a:latin typeface="Segoe UI"/>
                <a:cs typeface="Segoe UI"/>
              </a:rPr>
              <a:t>Р</a:t>
            </a:r>
            <a:r>
              <a:rPr sz="2000" dirty="0">
                <a:solidFill>
                  <a:srgbClr val="7E7E7E"/>
                </a:solidFill>
                <a:latin typeface="Segoe UI"/>
                <a:cs typeface="Segoe UI"/>
              </a:rPr>
              <a:t>И</a:t>
            </a:r>
            <a:r>
              <a:rPr sz="2000" spc="-15" dirty="0">
                <a:solidFill>
                  <a:srgbClr val="7E7E7E"/>
                </a:solidFill>
                <a:latin typeface="Segoe UI"/>
                <a:cs typeface="Segoe UI"/>
              </a:rPr>
              <a:t>Е</a:t>
            </a:r>
            <a:r>
              <a:rPr sz="2000" dirty="0">
                <a:solidFill>
                  <a:srgbClr val="7E7E7E"/>
                </a:solidFill>
                <a:latin typeface="Segoe UI"/>
                <a:cs typeface="Segoe UI"/>
              </a:rPr>
              <a:t>Н</a:t>
            </a:r>
            <a:r>
              <a:rPr sz="2000" spc="-110" dirty="0">
                <a:solidFill>
                  <a:srgbClr val="7E7E7E"/>
                </a:solidFill>
                <a:latin typeface="Segoe UI"/>
                <a:cs typeface="Segoe UI"/>
              </a:rPr>
              <a:t>Т</a:t>
            </a:r>
            <a:r>
              <a:rPr sz="2000" spc="10" dirty="0">
                <a:solidFill>
                  <a:srgbClr val="7E7E7E"/>
                </a:solidFill>
                <a:latin typeface="Segoe UI"/>
                <a:cs typeface="Segoe UI"/>
              </a:rPr>
              <a:t>О</a:t>
            </a:r>
            <a:r>
              <a:rPr sz="2000" dirty="0">
                <a:solidFill>
                  <a:srgbClr val="7E7E7E"/>
                </a:solidFill>
                <a:latin typeface="Segoe UI"/>
                <a:cs typeface="Segoe UI"/>
              </a:rPr>
              <a:t>В	Н</a:t>
            </a:r>
            <a:r>
              <a:rPr sz="2000" spc="10" dirty="0">
                <a:solidFill>
                  <a:srgbClr val="7E7E7E"/>
                </a:solidFill>
                <a:latin typeface="Segoe UI"/>
                <a:cs typeface="Segoe UI"/>
              </a:rPr>
              <a:t>А</a:t>
            </a:r>
            <a:r>
              <a:rPr sz="2000" spc="-10" dirty="0">
                <a:solidFill>
                  <a:srgbClr val="7E7E7E"/>
                </a:solidFill>
                <a:latin typeface="Segoe UI"/>
                <a:cs typeface="Segoe UI"/>
              </a:rPr>
              <a:t>П</a:t>
            </a:r>
            <a:r>
              <a:rPr sz="2000" spc="-165" dirty="0">
                <a:solidFill>
                  <a:srgbClr val="7E7E7E"/>
                </a:solidFill>
                <a:latin typeface="Segoe UI"/>
                <a:cs typeface="Segoe UI"/>
              </a:rPr>
              <a:t>Р</a:t>
            </a:r>
            <a:r>
              <a:rPr sz="2000" spc="10" dirty="0">
                <a:solidFill>
                  <a:srgbClr val="7E7E7E"/>
                </a:solidFill>
                <a:latin typeface="Segoe UI"/>
                <a:cs typeface="Segoe UI"/>
              </a:rPr>
              <a:t>А</a:t>
            </a:r>
            <a:r>
              <a:rPr sz="2000" spc="-30" dirty="0">
                <a:solidFill>
                  <a:srgbClr val="7E7E7E"/>
                </a:solidFill>
                <a:latin typeface="Segoe UI"/>
                <a:cs typeface="Segoe UI"/>
              </a:rPr>
              <a:t>В</a:t>
            </a:r>
            <a:r>
              <a:rPr sz="2000" spc="10" dirty="0">
                <a:solidFill>
                  <a:srgbClr val="7E7E7E"/>
                </a:solidFill>
                <a:latin typeface="Segoe UI"/>
                <a:cs typeface="Segoe UI"/>
              </a:rPr>
              <a:t>Л</a:t>
            </a:r>
            <a:r>
              <a:rPr sz="2000" spc="-15" dirty="0">
                <a:solidFill>
                  <a:srgbClr val="7E7E7E"/>
                </a:solidFill>
                <a:latin typeface="Segoe UI"/>
                <a:cs typeface="Segoe UI"/>
              </a:rPr>
              <a:t>Е</a:t>
            </a:r>
            <a:r>
              <a:rPr sz="2000" dirty="0">
                <a:solidFill>
                  <a:srgbClr val="7E7E7E"/>
                </a:solidFill>
                <a:latin typeface="Segoe UI"/>
                <a:cs typeface="Segoe UI"/>
              </a:rPr>
              <a:t>НИЯ	</a:t>
            </a:r>
            <a:r>
              <a:rPr sz="2000" spc="-5" dirty="0">
                <a:solidFill>
                  <a:srgbClr val="7E7E7E"/>
                </a:solidFill>
                <a:latin typeface="Segoe UI"/>
                <a:cs typeface="Segoe UI"/>
              </a:rPr>
              <a:t>Б</a:t>
            </a:r>
            <a:r>
              <a:rPr sz="2000" spc="-15" dirty="0">
                <a:solidFill>
                  <a:srgbClr val="7E7E7E"/>
                </a:solidFill>
                <a:latin typeface="Segoe UI"/>
                <a:cs typeface="Segoe UI"/>
              </a:rPr>
              <a:t>А</a:t>
            </a:r>
            <a:r>
              <a:rPr sz="2000" spc="-5" dirty="0">
                <a:solidFill>
                  <a:srgbClr val="7E7E7E"/>
                </a:solidFill>
                <a:latin typeface="Segoe UI"/>
                <a:cs typeface="Segoe UI"/>
              </a:rPr>
              <a:t>К</a:t>
            </a:r>
            <a:r>
              <a:rPr sz="2000" spc="90" dirty="0">
                <a:solidFill>
                  <a:srgbClr val="7E7E7E"/>
                </a:solidFill>
                <a:latin typeface="Segoe UI"/>
                <a:cs typeface="Segoe UI"/>
              </a:rPr>
              <a:t>А</a:t>
            </a:r>
            <a:r>
              <a:rPr sz="2000" spc="-10" dirty="0">
                <a:solidFill>
                  <a:srgbClr val="7E7E7E"/>
                </a:solidFill>
                <a:latin typeface="Segoe UI"/>
                <a:cs typeface="Segoe UI"/>
              </a:rPr>
              <a:t>Л</a:t>
            </a:r>
            <a:r>
              <a:rPr sz="2000" spc="10" dirty="0">
                <a:solidFill>
                  <a:srgbClr val="7E7E7E"/>
                </a:solidFill>
                <a:latin typeface="Segoe UI"/>
                <a:cs typeface="Segoe UI"/>
              </a:rPr>
              <a:t>А</a:t>
            </a:r>
            <a:r>
              <a:rPr sz="2000" spc="-10" dirty="0">
                <a:solidFill>
                  <a:srgbClr val="7E7E7E"/>
                </a:solidFill>
                <a:latin typeface="Segoe UI"/>
                <a:cs typeface="Segoe UI"/>
              </a:rPr>
              <a:t>В</a:t>
            </a:r>
            <a:r>
              <a:rPr sz="2000" spc="-5" dirty="0">
                <a:solidFill>
                  <a:srgbClr val="7E7E7E"/>
                </a:solidFill>
                <a:latin typeface="Segoe UI"/>
                <a:cs typeface="Segoe UI"/>
              </a:rPr>
              <a:t>Р</a:t>
            </a:r>
            <a:r>
              <a:rPr sz="2000" dirty="0">
                <a:solidFill>
                  <a:srgbClr val="7E7E7E"/>
                </a:solidFill>
                <a:latin typeface="Segoe UI"/>
                <a:cs typeface="Segoe UI"/>
              </a:rPr>
              <a:t>И</a:t>
            </a:r>
            <a:r>
              <a:rPr sz="2000" spc="-155" dirty="0">
                <a:solidFill>
                  <a:srgbClr val="7E7E7E"/>
                </a:solidFill>
                <a:latin typeface="Segoe UI"/>
                <a:cs typeface="Segoe UI"/>
              </a:rPr>
              <a:t>А</a:t>
            </a:r>
            <a:r>
              <a:rPr sz="2000" spc="-150" dirty="0">
                <a:solidFill>
                  <a:srgbClr val="7E7E7E"/>
                </a:solidFill>
                <a:latin typeface="Segoe UI"/>
                <a:cs typeface="Segoe UI"/>
              </a:rPr>
              <a:t>Т</a:t>
            </a:r>
            <a:r>
              <a:rPr sz="2000" dirty="0">
                <a:solidFill>
                  <a:srgbClr val="7E7E7E"/>
                </a:solidFill>
                <a:latin typeface="Segoe UI"/>
                <a:cs typeface="Segoe UI"/>
              </a:rPr>
              <a:t>А	И  </a:t>
            </a:r>
            <a:r>
              <a:rPr sz="2000" spc="-25" dirty="0">
                <a:solidFill>
                  <a:srgbClr val="7E7E7E"/>
                </a:solidFill>
                <a:latin typeface="Segoe UI"/>
                <a:cs typeface="Segoe UI"/>
              </a:rPr>
              <a:t>МАГИСТРАТУРЫ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2578" y="3708886"/>
            <a:ext cx="465010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0"/>
              </a:spcBef>
              <a:tabLst>
                <a:tab pos="2087880" algn="l"/>
                <a:tab pos="2727960" algn="l"/>
                <a:tab pos="2842895" algn="l"/>
                <a:tab pos="4121150" algn="l"/>
              </a:tabLst>
            </a:pPr>
            <a:r>
              <a:rPr sz="2400" b="1" spc="10" dirty="0">
                <a:solidFill>
                  <a:srgbClr val="60497B"/>
                </a:solidFill>
                <a:latin typeface="Segoe UI"/>
                <a:cs typeface="Segoe UI"/>
              </a:rPr>
              <a:t>«РЕКЛАМА	</a:t>
            </a:r>
            <a:r>
              <a:rPr sz="2400" b="1" dirty="0">
                <a:solidFill>
                  <a:srgbClr val="60497B"/>
                </a:solidFill>
                <a:latin typeface="Segoe UI"/>
                <a:cs typeface="Segoe UI"/>
              </a:rPr>
              <a:t>И	СВЯЗИ	С  </a:t>
            </a:r>
            <a:r>
              <a:rPr sz="2000" spc="-10" dirty="0">
                <a:solidFill>
                  <a:srgbClr val="7E7E7E"/>
                </a:solidFill>
                <a:latin typeface="Segoe UI"/>
                <a:cs typeface="Segoe UI"/>
              </a:rPr>
              <a:t>О</a:t>
            </a:r>
            <a:r>
              <a:rPr sz="2000" spc="-5" dirty="0">
                <a:solidFill>
                  <a:srgbClr val="7E7E7E"/>
                </a:solidFill>
                <a:latin typeface="Segoe UI"/>
                <a:cs typeface="Segoe UI"/>
              </a:rPr>
              <a:t>Б</a:t>
            </a:r>
            <a:r>
              <a:rPr sz="2000" spc="5" dirty="0">
                <a:solidFill>
                  <a:srgbClr val="7E7E7E"/>
                </a:solidFill>
                <a:latin typeface="Segoe UI"/>
                <a:cs typeface="Segoe UI"/>
              </a:rPr>
              <a:t>Е</a:t>
            </a:r>
            <a:r>
              <a:rPr sz="2000" spc="-20" dirty="0">
                <a:solidFill>
                  <a:srgbClr val="7E7E7E"/>
                </a:solidFill>
                <a:latin typeface="Segoe UI"/>
                <a:cs typeface="Segoe UI"/>
              </a:rPr>
              <a:t>С</a:t>
            </a:r>
            <a:r>
              <a:rPr sz="2000" spc="10" dirty="0">
                <a:solidFill>
                  <a:srgbClr val="7E7E7E"/>
                </a:solidFill>
                <a:latin typeface="Segoe UI"/>
                <a:cs typeface="Segoe UI"/>
              </a:rPr>
              <a:t>П</a:t>
            </a:r>
            <a:r>
              <a:rPr sz="2000" spc="-15" dirty="0">
                <a:solidFill>
                  <a:srgbClr val="7E7E7E"/>
                </a:solidFill>
                <a:latin typeface="Segoe UI"/>
                <a:cs typeface="Segoe UI"/>
              </a:rPr>
              <a:t>Е</a:t>
            </a:r>
            <a:r>
              <a:rPr sz="2000" spc="-5" dirty="0">
                <a:solidFill>
                  <a:srgbClr val="7E7E7E"/>
                </a:solidFill>
                <a:latin typeface="Segoe UI"/>
                <a:cs typeface="Segoe UI"/>
              </a:rPr>
              <a:t>Ч</a:t>
            </a:r>
            <a:r>
              <a:rPr sz="2000" dirty="0">
                <a:solidFill>
                  <a:srgbClr val="7E7E7E"/>
                </a:solidFill>
                <a:latin typeface="Segoe UI"/>
                <a:cs typeface="Segoe UI"/>
              </a:rPr>
              <a:t>И</a:t>
            </a:r>
            <a:r>
              <a:rPr sz="2000" spc="10" dirty="0">
                <a:solidFill>
                  <a:srgbClr val="7E7E7E"/>
                </a:solidFill>
                <a:latin typeface="Segoe UI"/>
                <a:cs typeface="Segoe UI"/>
              </a:rPr>
              <a:t>В</a:t>
            </a:r>
            <a:r>
              <a:rPr sz="2000" spc="-15" dirty="0">
                <a:solidFill>
                  <a:srgbClr val="7E7E7E"/>
                </a:solidFill>
                <a:latin typeface="Segoe UI"/>
                <a:cs typeface="Segoe UI"/>
              </a:rPr>
              <a:t>А</a:t>
            </a:r>
            <a:r>
              <a:rPr sz="2000" spc="5" dirty="0">
                <a:solidFill>
                  <a:srgbClr val="7E7E7E"/>
                </a:solidFill>
                <a:latin typeface="Segoe UI"/>
                <a:cs typeface="Segoe UI"/>
              </a:rPr>
              <a:t>Е</a:t>
            </a:r>
            <a:r>
              <a:rPr sz="2000" dirty="0">
                <a:solidFill>
                  <a:srgbClr val="7E7E7E"/>
                </a:solidFill>
                <a:latin typeface="Segoe UI"/>
                <a:cs typeface="Segoe UI"/>
              </a:rPr>
              <a:t>Т		</a:t>
            </a:r>
            <a:r>
              <a:rPr sz="2000" spc="-15" dirty="0">
                <a:solidFill>
                  <a:srgbClr val="7E7E7E"/>
                </a:solidFill>
                <a:latin typeface="Segoe UI"/>
                <a:cs typeface="Segoe UI"/>
              </a:rPr>
              <a:t>Ф</a:t>
            </a:r>
            <a:r>
              <a:rPr sz="2000" dirty="0">
                <a:solidFill>
                  <a:srgbClr val="7E7E7E"/>
                </a:solidFill>
                <a:latin typeface="Segoe UI"/>
                <a:cs typeface="Segoe UI"/>
              </a:rPr>
              <a:t>ИН</a:t>
            </a:r>
            <a:r>
              <a:rPr sz="2000" spc="10" dirty="0">
                <a:solidFill>
                  <a:srgbClr val="7E7E7E"/>
                </a:solidFill>
                <a:latin typeface="Segoe UI"/>
                <a:cs typeface="Segoe UI"/>
              </a:rPr>
              <a:t>А</a:t>
            </a:r>
            <a:r>
              <a:rPr sz="2000" dirty="0">
                <a:solidFill>
                  <a:srgbClr val="7E7E7E"/>
                </a:solidFill>
                <a:latin typeface="Segoe UI"/>
                <a:cs typeface="Segoe UI"/>
              </a:rPr>
              <a:t>Н</a:t>
            </a:r>
            <a:r>
              <a:rPr sz="2000" spc="-60" dirty="0">
                <a:solidFill>
                  <a:srgbClr val="7E7E7E"/>
                </a:solidFill>
                <a:latin typeface="Segoe UI"/>
                <a:cs typeface="Segoe UI"/>
              </a:rPr>
              <a:t>С</a:t>
            </a:r>
            <a:r>
              <a:rPr sz="2000" spc="-10" dirty="0">
                <a:solidFill>
                  <a:srgbClr val="7E7E7E"/>
                </a:solidFill>
                <a:latin typeface="Segoe UI"/>
                <a:cs typeface="Segoe UI"/>
              </a:rPr>
              <a:t>О</a:t>
            </a:r>
            <a:r>
              <a:rPr sz="2000" spc="10" dirty="0">
                <a:solidFill>
                  <a:srgbClr val="7E7E7E"/>
                </a:solidFill>
                <a:latin typeface="Segoe UI"/>
                <a:cs typeface="Segoe UI"/>
              </a:rPr>
              <a:t>В</a:t>
            </a:r>
            <a:r>
              <a:rPr sz="2000" spc="5" dirty="0">
                <a:solidFill>
                  <a:srgbClr val="7E7E7E"/>
                </a:solidFill>
                <a:latin typeface="Segoe UI"/>
                <a:cs typeface="Segoe UI"/>
              </a:rPr>
              <a:t>У</a:t>
            </a:r>
            <a:r>
              <a:rPr sz="2000" dirty="0">
                <a:solidFill>
                  <a:srgbClr val="7E7E7E"/>
                </a:solidFill>
                <a:latin typeface="Segoe UI"/>
                <a:cs typeface="Segoe UI"/>
              </a:rPr>
              <a:t>Ю  </a:t>
            </a:r>
            <a:r>
              <a:rPr sz="2000" spc="-10" dirty="0">
                <a:solidFill>
                  <a:srgbClr val="7E7E7E"/>
                </a:solidFill>
                <a:latin typeface="Segoe UI"/>
                <a:cs typeface="Segoe UI"/>
              </a:rPr>
              <a:t>РЕНТАБЕЛЬНОСТЬ</a:t>
            </a:r>
            <a:r>
              <a:rPr sz="2000" spc="-5" dirty="0">
                <a:solidFill>
                  <a:srgbClr val="7E7E7E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"/>
                <a:cs typeface="Segoe UI"/>
              </a:rPr>
              <a:t>КАФЕДРЫ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9534" y="3708886"/>
            <a:ext cx="3430270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60497B"/>
                </a:solidFill>
                <a:latin typeface="Segoe UI"/>
                <a:cs typeface="Segoe UI"/>
              </a:rPr>
              <a:t>ОБЩЕСТВЕННОСТЬЮ»</a:t>
            </a:r>
            <a:endParaRPr sz="2400">
              <a:latin typeface="Segoe UI"/>
              <a:cs typeface="Segoe U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tabLst>
                <a:tab pos="2593340" algn="l"/>
              </a:tabLst>
            </a:pPr>
            <a:r>
              <a:rPr sz="2000" spc="-15" dirty="0">
                <a:solidFill>
                  <a:srgbClr val="7E7E7E"/>
                </a:solidFill>
                <a:latin typeface="Segoe UI"/>
                <a:cs typeface="Segoe UI"/>
              </a:rPr>
              <a:t>СТАБИЛЬНОСТЬ	</a:t>
            </a:r>
            <a:r>
              <a:rPr sz="2000" dirty="0">
                <a:solidFill>
                  <a:srgbClr val="7E7E7E"/>
                </a:solidFill>
                <a:latin typeface="Segoe UI"/>
                <a:cs typeface="Segoe UI"/>
              </a:rPr>
              <a:t>И</a:t>
            </a:r>
            <a:endParaRPr sz="2000">
              <a:latin typeface="Segoe UI"/>
              <a:cs typeface="Segoe U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368818"/>
            <a:ext cx="1800224" cy="1981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322313"/>
            <a:ext cx="1800224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6085" y="1221804"/>
            <a:ext cx="4483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КОНТАКТНАЯ </a:t>
            </a:r>
            <a:r>
              <a:rPr spc="-5" dirty="0"/>
              <a:t>ИНФОРМАЦИЯ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62480" y="3777496"/>
            <a:ext cx="5022215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0497B"/>
                </a:solidFill>
                <a:latin typeface="Calibri"/>
                <a:cs typeface="Calibri"/>
              </a:rPr>
              <a:t>394006, Воронеж, </a:t>
            </a:r>
            <a:r>
              <a:rPr sz="1800" b="1" spc="-30" dirty="0">
                <a:solidFill>
                  <a:srgbClr val="60497B"/>
                </a:solidFill>
                <a:latin typeface="Calibri"/>
                <a:cs typeface="Calibri"/>
              </a:rPr>
              <a:t>ул. </a:t>
            </a:r>
            <a:r>
              <a:rPr sz="1800" b="1" spc="-10" dirty="0">
                <a:solidFill>
                  <a:srgbClr val="60497B"/>
                </a:solidFill>
                <a:latin typeface="Calibri"/>
                <a:cs typeface="Calibri"/>
              </a:rPr>
              <a:t>20 </a:t>
            </a:r>
            <a:r>
              <a:rPr sz="1800" b="1" spc="5" dirty="0">
                <a:solidFill>
                  <a:srgbClr val="60497B"/>
                </a:solidFill>
                <a:latin typeface="Calibri"/>
                <a:cs typeface="Calibri"/>
              </a:rPr>
              <a:t>лет </a:t>
            </a:r>
            <a:r>
              <a:rPr sz="1800" b="1" spc="-5" dirty="0">
                <a:solidFill>
                  <a:srgbClr val="60497B"/>
                </a:solidFill>
                <a:latin typeface="Calibri"/>
                <a:cs typeface="Calibri"/>
              </a:rPr>
              <a:t>Октября, 84,  </a:t>
            </a:r>
            <a:r>
              <a:rPr sz="1800" b="1" spc="-10" dirty="0">
                <a:solidFill>
                  <a:srgbClr val="60497B"/>
                </a:solidFill>
                <a:latin typeface="Calibri"/>
                <a:cs typeface="Calibri"/>
              </a:rPr>
              <a:t>Воронежский </a:t>
            </a:r>
            <a:r>
              <a:rPr sz="1800" b="1" spc="-5" dirty="0">
                <a:solidFill>
                  <a:srgbClr val="60497B"/>
                </a:solidFill>
                <a:latin typeface="Calibri"/>
                <a:cs typeface="Calibri"/>
              </a:rPr>
              <a:t>опорный университет </a:t>
            </a:r>
            <a:r>
              <a:rPr sz="1800" b="1" spc="-15" dirty="0">
                <a:solidFill>
                  <a:srgbClr val="60497B"/>
                </a:solidFill>
                <a:latin typeface="Calibri"/>
                <a:cs typeface="Calibri"/>
              </a:rPr>
              <a:t>(ВГАСУ/ВГТУ),  </a:t>
            </a:r>
            <a:r>
              <a:rPr sz="1800" b="1" spc="-45" dirty="0">
                <a:solidFill>
                  <a:srgbClr val="60497B"/>
                </a:solidFill>
                <a:latin typeface="Calibri"/>
                <a:cs typeface="Calibri"/>
              </a:rPr>
              <a:t>Тел. </a:t>
            </a:r>
            <a:r>
              <a:rPr sz="1800" b="1" spc="-5" dirty="0">
                <a:solidFill>
                  <a:srgbClr val="60497B"/>
                </a:solidFill>
                <a:latin typeface="Calibri"/>
                <a:cs typeface="Calibri"/>
              </a:rPr>
              <a:t>(473)276 </a:t>
            </a:r>
            <a:r>
              <a:rPr sz="1800" b="1" dirty="0">
                <a:solidFill>
                  <a:srgbClr val="60497B"/>
                </a:solidFill>
                <a:latin typeface="Calibri"/>
                <a:cs typeface="Calibri"/>
              </a:rPr>
              <a:t>40 </a:t>
            </a:r>
            <a:r>
              <a:rPr sz="1800" b="1" spc="-5" dirty="0">
                <a:solidFill>
                  <a:srgbClr val="60497B"/>
                </a:solidFill>
                <a:latin typeface="Calibri"/>
                <a:cs typeface="Calibri"/>
              </a:rPr>
              <a:t>09, </a:t>
            </a:r>
            <a:r>
              <a:rPr sz="1800" b="1" spc="-20" dirty="0">
                <a:solidFill>
                  <a:srgbClr val="60497B"/>
                </a:solidFill>
                <a:latin typeface="Calibri"/>
                <a:cs typeface="Calibri"/>
              </a:rPr>
              <a:t>внут. </a:t>
            </a:r>
            <a:r>
              <a:rPr sz="1800" b="1" spc="-5" dirty="0">
                <a:solidFill>
                  <a:srgbClr val="60497B"/>
                </a:solidFill>
                <a:latin typeface="Calibri"/>
                <a:cs typeface="Calibri"/>
              </a:rPr>
              <a:t>445,</a:t>
            </a:r>
            <a:r>
              <a:rPr sz="1800" b="1" spc="125" dirty="0">
                <a:solidFill>
                  <a:srgbClr val="60497B"/>
                </a:solidFill>
                <a:latin typeface="Calibri"/>
                <a:cs typeface="Calibri"/>
              </a:rPr>
              <a:t> </a:t>
            </a:r>
            <a:r>
              <a:rPr sz="1800" b="1" dirty="0" smtClean="0">
                <a:solidFill>
                  <a:srgbClr val="60497B"/>
                </a:solidFill>
                <a:latin typeface="Calibri"/>
                <a:cs typeface="Calibri"/>
              </a:rPr>
              <a:t>446</a:t>
            </a:r>
            <a:endParaRPr lang="ru-RU" sz="1800" b="1" dirty="0" smtClean="0">
              <a:solidFill>
                <a:srgbClr val="60497B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b="1" dirty="0" smtClean="0">
                <a:solidFill>
                  <a:srgbClr val="60497B"/>
                </a:solidFill>
                <a:latin typeface="Calibri"/>
                <a:cs typeface="Calibri"/>
              </a:rPr>
              <a:t>E-mail: nnsinn@mail.ru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17397" y="4051748"/>
            <a:ext cx="2537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60497B"/>
                </a:solidFill>
                <a:latin typeface="Calibri"/>
                <a:cs typeface="Calibri"/>
              </a:rPr>
              <a:t>корпус </a:t>
            </a:r>
            <a:r>
              <a:rPr sz="1800" b="1" dirty="0">
                <a:solidFill>
                  <a:srgbClr val="60497B"/>
                </a:solidFill>
                <a:latin typeface="Calibri"/>
                <a:cs typeface="Calibri"/>
              </a:rPr>
              <a:t>7, </a:t>
            </a:r>
            <a:r>
              <a:rPr sz="1800" b="1" spc="-25" dirty="0">
                <a:solidFill>
                  <a:srgbClr val="60497B"/>
                </a:solidFill>
                <a:latin typeface="Calibri"/>
                <a:cs typeface="Calibri"/>
              </a:rPr>
              <a:t>ауд. </a:t>
            </a:r>
            <a:r>
              <a:rPr sz="1800" b="1" spc="-5" dirty="0">
                <a:solidFill>
                  <a:srgbClr val="60497B"/>
                </a:solidFill>
                <a:latin typeface="Calibri"/>
                <a:cs typeface="Calibri"/>
              </a:rPr>
              <a:t>7512,</a:t>
            </a:r>
            <a:r>
              <a:rPr sz="1800" b="1" spc="-45" dirty="0">
                <a:solidFill>
                  <a:srgbClr val="60497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0497B"/>
                </a:solidFill>
                <a:latin typeface="Calibri"/>
                <a:cs typeface="Calibri"/>
              </a:rPr>
              <a:t>7510.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032" y="4649418"/>
            <a:ext cx="2409825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5900" y="581025"/>
            <a:ext cx="7829633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63520" marR="5080">
              <a:lnSpc>
                <a:spcPct val="100000"/>
              </a:lnSpc>
              <a:spcBef>
                <a:spcPts val="95"/>
              </a:spcBef>
            </a:pPr>
            <a:r>
              <a:rPr lang="ru-RU" spc="-10" dirty="0" smtClean="0"/>
              <a:t>ОСНОВНЫЕ  </a:t>
            </a:r>
            <a:r>
              <a:rPr spc="-20" dirty="0" err="1" smtClean="0"/>
              <a:t>НАПРАВЛЕНИЯ</a:t>
            </a:r>
            <a:r>
              <a:rPr lang="ru-RU" spc="-20" dirty="0" smtClean="0"/>
              <a:t> </a:t>
            </a:r>
            <a:r>
              <a:rPr spc="-20" dirty="0" smtClean="0"/>
              <a:t>  </a:t>
            </a:r>
            <a:r>
              <a:rPr spc="-10" dirty="0" err="1" smtClean="0"/>
              <a:t>ДЕЯТЕЛЬНОСТИ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247573" y="2719777"/>
            <a:ext cx="7930515" cy="339915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4965" marR="5080" indent="-342900">
              <a:lnSpc>
                <a:spcPct val="99600"/>
              </a:lnSpc>
              <a:spcBef>
                <a:spcPts val="110"/>
              </a:spcBef>
              <a:buFont typeface="Arial"/>
              <a:buChar char="•"/>
              <a:tabLst>
                <a:tab pos="354965" algn="l"/>
                <a:tab pos="355600" algn="l"/>
                <a:tab pos="4756785" algn="l"/>
              </a:tabLst>
            </a:pPr>
            <a:r>
              <a:rPr sz="2400" spc="-10" dirty="0">
                <a:solidFill>
                  <a:srgbClr val="595959"/>
                </a:solidFill>
                <a:latin typeface="Calibri"/>
                <a:cs typeface="Calibri"/>
              </a:rPr>
              <a:t>Реализует</a:t>
            </a:r>
            <a:r>
              <a:rPr sz="24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Calibri"/>
                <a:cs typeface="Calibri"/>
              </a:rPr>
              <a:t>научно</a:t>
            </a:r>
            <a:r>
              <a:rPr sz="24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Calibri"/>
                <a:cs typeface="Calibri"/>
              </a:rPr>
              <a:t>обоснованную	инновационную </a:t>
            </a:r>
            <a:r>
              <a:rPr sz="2400" spc="-30" dirty="0">
                <a:solidFill>
                  <a:srgbClr val="595959"/>
                </a:solidFill>
                <a:latin typeface="Calibri"/>
                <a:cs typeface="Calibri"/>
              </a:rPr>
              <a:t>модель  </a:t>
            </a:r>
            <a:r>
              <a:rPr sz="2400" spc="-20" dirty="0">
                <a:solidFill>
                  <a:srgbClr val="595959"/>
                </a:solidFill>
                <a:latin typeface="Calibri"/>
                <a:cs typeface="Calibri"/>
              </a:rPr>
              <a:t>подготовки </a:t>
            </a:r>
            <a:r>
              <a:rPr sz="2800" b="1" spc="-10" dirty="0">
                <a:solidFill>
                  <a:srgbClr val="60497B"/>
                </a:solidFill>
                <a:latin typeface="Calibri"/>
                <a:cs typeface="Calibri"/>
              </a:rPr>
              <a:t>PR-специалистов </a:t>
            </a:r>
            <a:r>
              <a:rPr sz="2400" spc="-10" dirty="0">
                <a:solidFill>
                  <a:srgbClr val="595959"/>
                </a:solidFill>
                <a:latin typeface="Calibri"/>
                <a:cs typeface="Calibri"/>
              </a:rPr>
              <a:t>университетского типа </a:t>
            </a:r>
            <a:r>
              <a:rPr sz="2400" dirty="0">
                <a:solidFill>
                  <a:srgbClr val="595959"/>
                </a:solidFill>
                <a:latin typeface="Calibri"/>
                <a:cs typeface="Calibri"/>
              </a:rPr>
              <a:t>в  </a:t>
            </a:r>
            <a:r>
              <a:rPr sz="2400" spc="-10" dirty="0">
                <a:solidFill>
                  <a:srgbClr val="595959"/>
                </a:solidFill>
                <a:latin typeface="Calibri"/>
                <a:cs typeface="Calibri"/>
              </a:rPr>
              <a:t>области </a:t>
            </a:r>
            <a:r>
              <a:rPr sz="2800" b="1" spc="-10" dirty="0">
                <a:solidFill>
                  <a:srgbClr val="60497B"/>
                </a:solidFill>
                <a:latin typeface="Calibri"/>
                <a:cs typeface="Calibri"/>
              </a:rPr>
              <a:t>связей </a:t>
            </a:r>
            <a:r>
              <a:rPr sz="2800" b="1" spc="-5" dirty="0">
                <a:solidFill>
                  <a:srgbClr val="60497B"/>
                </a:solidFill>
                <a:latin typeface="Calibri"/>
                <a:cs typeface="Calibri"/>
              </a:rPr>
              <a:t>с </a:t>
            </a:r>
            <a:r>
              <a:rPr sz="2800" b="1" spc="-10" dirty="0">
                <a:solidFill>
                  <a:srgbClr val="60497B"/>
                </a:solidFill>
                <a:latin typeface="Calibri"/>
                <a:cs typeface="Calibri"/>
              </a:rPr>
              <a:t>общественностью </a:t>
            </a:r>
            <a:r>
              <a:rPr sz="2800" b="1" spc="-5" dirty="0">
                <a:solidFill>
                  <a:srgbClr val="60497B"/>
                </a:solidFill>
                <a:latin typeface="Calibri"/>
                <a:cs typeface="Calibri"/>
              </a:rPr>
              <a:t>и</a:t>
            </a:r>
            <a:r>
              <a:rPr sz="2800" b="1" spc="105" dirty="0">
                <a:solidFill>
                  <a:srgbClr val="60497B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60497B"/>
                </a:solidFill>
                <a:latin typeface="Calibri"/>
                <a:cs typeface="Calibri"/>
              </a:rPr>
              <a:t>рекламы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ts val="2865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95959"/>
                </a:solidFill>
                <a:latin typeface="Calibri"/>
                <a:cs typeface="Calibri"/>
              </a:rPr>
              <a:t>Осуществляет </a:t>
            </a:r>
            <a:r>
              <a:rPr sz="2400" spc="-5" dirty="0">
                <a:solidFill>
                  <a:srgbClr val="595959"/>
                </a:solidFill>
                <a:latin typeface="Calibri"/>
                <a:cs typeface="Calibri"/>
              </a:rPr>
              <a:t>проектную </a:t>
            </a:r>
            <a:r>
              <a:rPr sz="2400" spc="-10" dirty="0">
                <a:solidFill>
                  <a:srgbClr val="595959"/>
                </a:solidFill>
                <a:latin typeface="Calibri"/>
                <a:cs typeface="Calibri"/>
              </a:rPr>
              <a:t>деятельность </a:t>
            </a:r>
            <a:r>
              <a:rPr sz="2400" dirty="0">
                <a:solidFill>
                  <a:srgbClr val="595959"/>
                </a:solidFill>
                <a:latin typeface="Calibri"/>
                <a:cs typeface="Calibri"/>
              </a:rPr>
              <a:t>в</a:t>
            </a:r>
            <a:r>
              <a:rPr sz="2400" spc="-10" dirty="0">
                <a:solidFill>
                  <a:srgbClr val="595959"/>
                </a:solidFill>
                <a:latin typeface="Calibri"/>
                <a:cs typeface="Calibri"/>
              </a:rPr>
              <a:t> области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ts val="3345"/>
              </a:lnSpc>
            </a:pPr>
            <a:r>
              <a:rPr sz="2800" b="1" spc="-10" dirty="0">
                <a:solidFill>
                  <a:srgbClr val="60497B"/>
                </a:solidFill>
                <a:latin typeface="Calibri"/>
                <a:cs typeface="Calibri"/>
              </a:rPr>
              <a:t>интегрированных</a:t>
            </a:r>
            <a:r>
              <a:rPr sz="2800" b="1" spc="30" dirty="0">
                <a:solidFill>
                  <a:srgbClr val="60497B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60497B"/>
                </a:solidFill>
                <a:latin typeface="Calibri"/>
                <a:cs typeface="Calibri"/>
              </a:rPr>
              <a:t>коммуникаций</a:t>
            </a:r>
            <a:endParaRPr sz="2800" dirty="0">
              <a:latin typeface="Calibri"/>
              <a:cs typeface="Calibri"/>
            </a:endParaRPr>
          </a:p>
          <a:p>
            <a:pPr marL="355600" marR="1538605" indent="-343535">
              <a:lnSpc>
                <a:spcPct val="99600"/>
              </a:lnSpc>
              <a:spcBef>
                <a:spcPts val="6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95959"/>
                </a:solidFill>
                <a:latin typeface="Calibri"/>
                <a:cs typeface="Calibri"/>
              </a:rPr>
              <a:t>Формирует университетское образовательное  </a:t>
            </a:r>
            <a:r>
              <a:rPr sz="2800" b="1" spc="-10" dirty="0">
                <a:solidFill>
                  <a:srgbClr val="60497B"/>
                </a:solidFill>
                <a:latin typeface="Calibri"/>
                <a:cs typeface="Calibri"/>
              </a:rPr>
              <a:t>информационно-коммуникационное  </a:t>
            </a:r>
            <a:r>
              <a:rPr sz="2800" b="1" spc="-5" dirty="0">
                <a:solidFill>
                  <a:srgbClr val="60497B"/>
                </a:solidFill>
                <a:latin typeface="Calibri"/>
                <a:cs typeface="Calibri"/>
              </a:rPr>
              <a:t>пространство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1" y="233753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6352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ТЕКУЩАЯ </a:t>
            </a:r>
            <a:r>
              <a:rPr spc="-30" dirty="0"/>
              <a:t>НАУЧНАЯ </a:t>
            </a:r>
            <a:r>
              <a:rPr spc="-5" dirty="0"/>
              <a:t>И  </a:t>
            </a:r>
            <a:r>
              <a:rPr spc="-10" dirty="0"/>
              <a:t>ИННОВАЦИОННАЯ</a:t>
            </a:r>
            <a:r>
              <a:rPr dirty="0"/>
              <a:t> </a:t>
            </a:r>
            <a:r>
              <a:rPr spc="-10" dirty="0"/>
              <a:t>ДЕЯТЕЛЬНОСТЬ</a:t>
            </a:r>
          </a:p>
        </p:txBody>
      </p:sp>
      <p:sp>
        <p:nvSpPr>
          <p:cNvPr id="4" name="object 4"/>
          <p:cNvSpPr/>
          <p:nvPr/>
        </p:nvSpPr>
        <p:spPr>
          <a:xfrm>
            <a:off x="1444739" y="2255519"/>
            <a:ext cx="2616835" cy="1681480"/>
          </a:xfrm>
          <a:custGeom>
            <a:avLst/>
            <a:gdLst/>
            <a:ahLst/>
            <a:cxnLst/>
            <a:rect l="l" t="t" r="r" b="b"/>
            <a:pathLst>
              <a:path w="2616835" h="1681479">
                <a:moveTo>
                  <a:pt x="2616720" y="6096"/>
                </a:moveTo>
                <a:lnTo>
                  <a:pt x="2612136" y="0"/>
                </a:lnTo>
                <a:lnTo>
                  <a:pt x="4572" y="0"/>
                </a:lnTo>
                <a:lnTo>
                  <a:pt x="0" y="6096"/>
                </a:lnTo>
                <a:lnTo>
                  <a:pt x="0" y="1676400"/>
                </a:lnTo>
                <a:lnTo>
                  <a:pt x="4572" y="1680972"/>
                </a:lnTo>
                <a:lnTo>
                  <a:pt x="2612136" y="1680972"/>
                </a:lnTo>
                <a:lnTo>
                  <a:pt x="2616720" y="1676400"/>
                </a:lnTo>
                <a:lnTo>
                  <a:pt x="2616720" y="1668780"/>
                </a:lnTo>
                <a:lnTo>
                  <a:pt x="2616720" y="1656588"/>
                </a:lnTo>
                <a:lnTo>
                  <a:pt x="2616720" y="25908"/>
                </a:lnTo>
                <a:lnTo>
                  <a:pt x="2616720" y="12192"/>
                </a:lnTo>
                <a:lnTo>
                  <a:pt x="2616720" y="6096"/>
                </a:lnTo>
                <a:close/>
              </a:path>
            </a:pathLst>
          </a:custGeom>
          <a:solidFill>
            <a:srgbClr val="6049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80332" y="4000500"/>
            <a:ext cx="2330450" cy="1178560"/>
          </a:xfrm>
          <a:custGeom>
            <a:avLst/>
            <a:gdLst/>
            <a:ahLst/>
            <a:cxnLst/>
            <a:rect l="l" t="t" r="r" b="b"/>
            <a:pathLst>
              <a:path w="2330450" h="1178560">
                <a:moveTo>
                  <a:pt x="2330196" y="6096"/>
                </a:moveTo>
                <a:lnTo>
                  <a:pt x="2324100" y="0"/>
                </a:lnTo>
                <a:lnTo>
                  <a:pt x="6096" y="0"/>
                </a:lnTo>
                <a:lnTo>
                  <a:pt x="0" y="6096"/>
                </a:lnTo>
                <a:lnTo>
                  <a:pt x="0" y="1171956"/>
                </a:lnTo>
                <a:lnTo>
                  <a:pt x="6096" y="1178052"/>
                </a:lnTo>
                <a:lnTo>
                  <a:pt x="2324100" y="1178052"/>
                </a:lnTo>
                <a:lnTo>
                  <a:pt x="2330196" y="1171956"/>
                </a:lnTo>
                <a:lnTo>
                  <a:pt x="2330196" y="1165860"/>
                </a:lnTo>
                <a:lnTo>
                  <a:pt x="2330196" y="1152144"/>
                </a:lnTo>
                <a:lnTo>
                  <a:pt x="2330196" y="25908"/>
                </a:lnTo>
                <a:lnTo>
                  <a:pt x="2330196" y="13716"/>
                </a:lnTo>
                <a:lnTo>
                  <a:pt x="2330196" y="6096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4739" y="5423915"/>
            <a:ext cx="4849495" cy="1321435"/>
          </a:xfrm>
          <a:custGeom>
            <a:avLst/>
            <a:gdLst/>
            <a:ahLst/>
            <a:cxnLst/>
            <a:rect l="l" t="t" r="r" b="b"/>
            <a:pathLst>
              <a:path w="4849495" h="1321434">
                <a:moveTo>
                  <a:pt x="4849380" y="6096"/>
                </a:moveTo>
                <a:lnTo>
                  <a:pt x="4843284" y="0"/>
                </a:lnTo>
                <a:lnTo>
                  <a:pt x="4572" y="0"/>
                </a:lnTo>
                <a:lnTo>
                  <a:pt x="0" y="6096"/>
                </a:lnTo>
                <a:lnTo>
                  <a:pt x="0" y="1315212"/>
                </a:lnTo>
                <a:lnTo>
                  <a:pt x="4572" y="1321308"/>
                </a:lnTo>
                <a:lnTo>
                  <a:pt x="4843284" y="1321308"/>
                </a:lnTo>
                <a:lnTo>
                  <a:pt x="4849380" y="1315212"/>
                </a:lnTo>
                <a:lnTo>
                  <a:pt x="4849380" y="1309116"/>
                </a:lnTo>
                <a:lnTo>
                  <a:pt x="4849380" y="1295400"/>
                </a:lnTo>
                <a:lnTo>
                  <a:pt x="4849380" y="25908"/>
                </a:lnTo>
                <a:lnTo>
                  <a:pt x="4849380" y="12192"/>
                </a:lnTo>
                <a:lnTo>
                  <a:pt x="4849380" y="6096"/>
                </a:lnTo>
                <a:close/>
              </a:path>
            </a:pathLst>
          </a:custGeom>
          <a:solidFill>
            <a:srgbClr val="6049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1028" y="2255520"/>
            <a:ext cx="2473960" cy="1321435"/>
          </a:xfrm>
          <a:custGeom>
            <a:avLst/>
            <a:gdLst/>
            <a:ahLst/>
            <a:cxnLst/>
            <a:rect l="l" t="t" r="r" b="b"/>
            <a:pathLst>
              <a:path w="2473959" h="1321435">
                <a:moveTo>
                  <a:pt x="2467356" y="1321308"/>
                </a:moveTo>
                <a:lnTo>
                  <a:pt x="6096" y="1321308"/>
                </a:lnTo>
                <a:lnTo>
                  <a:pt x="0" y="1315212"/>
                </a:lnTo>
                <a:lnTo>
                  <a:pt x="0" y="6096"/>
                </a:lnTo>
                <a:lnTo>
                  <a:pt x="6096" y="0"/>
                </a:lnTo>
                <a:lnTo>
                  <a:pt x="2467356" y="0"/>
                </a:lnTo>
                <a:lnTo>
                  <a:pt x="2473452" y="6096"/>
                </a:lnTo>
                <a:lnTo>
                  <a:pt x="2473452" y="12192"/>
                </a:lnTo>
                <a:lnTo>
                  <a:pt x="25908" y="12192"/>
                </a:lnTo>
                <a:lnTo>
                  <a:pt x="12192" y="25908"/>
                </a:lnTo>
                <a:lnTo>
                  <a:pt x="25908" y="25908"/>
                </a:lnTo>
                <a:lnTo>
                  <a:pt x="25908" y="1295400"/>
                </a:lnTo>
                <a:lnTo>
                  <a:pt x="12192" y="1295400"/>
                </a:lnTo>
                <a:lnTo>
                  <a:pt x="25908" y="1309116"/>
                </a:lnTo>
                <a:lnTo>
                  <a:pt x="2473452" y="1309116"/>
                </a:lnTo>
                <a:lnTo>
                  <a:pt x="2473452" y="1315212"/>
                </a:lnTo>
                <a:lnTo>
                  <a:pt x="2467356" y="1321308"/>
                </a:lnTo>
                <a:close/>
              </a:path>
              <a:path w="2473959" h="1321435">
                <a:moveTo>
                  <a:pt x="25908" y="25908"/>
                </a:moveTo>
                <a:lnTo>
                  <a:pt x="12192" y="25908"/>
                </a:lnTo>
                <a:lnTo>
                  <a:pt x="25908" y="12192"/>
                </a:lnTo>
                <a:lnTo>
                  <a:pt x="25908" y="25908"/>
                </a:lnTo>
                <a:close/>
              </a:path>
              <a:path w="2473959" h="1321435">
                <a:moveTo>
                  <a:pt x="2447543" y="25908"/>
                </a:moveTo>
                <a:lnTo>
                  <a:pt x="25908" y="25908"/>
                </a:lnTo>
                <a:lnTo>
                  <a:pt x="25908" y="12192"/>
                </a:lnTo>
                <a:lnTo>
                  <a:pt x="2447543" y="12192"/>
                </a:lnTo>
                <a:lnTo>
                  <a:pt x="2447543" y="25908"/>
                </a:lnTo>
                <a:close/>
              </a:path>
              <a:path w="2473959" h="1321435">
                <a:moveTo>
                  <a:pt x="2447543" y="1309116"/>
                </a:moveTo>
                <a:lnTo>
                  <a:pt x="2447543" y="12192"/>
                </a:lnTo>
                <a:lnTo>
                  <a:pt x="2461260" y="25908"/>
                </a:lnTo>
                <a:lnTo>
                  <a:pt x="2473452" y="25908"/>
                </a:lnTo>
                <a:lnTo>
                  <a:pt x="2473452" y="1295400"/>
                </a:lnTo>
                <a:lnTo>
                  <a:pt x="2461260" y="1295400"/>
                </a:lnTo>
                <a:lnTo>
                  <a:pt x="2447543" y="1309116"/>
                </a:lnTo>
                <a:close/>
              </a:path>
              <a:path w="2473959" h="1321435">
                <a:moveTo>
                  <a:pt x="2473452" y="25908"/>
                </a:moveTo>
                <a:lnTo>
                  <a:pt x="2461260" y="25908"/>
                </a:lnTo>
                <a:lnTo>
                  <a:pt x="2447543" y="12192"/>
                </a:lnTo>
                <a:lnTo>
                  <a:pt x="2473452" y="12192"/>
                </a:lnTo>
                <a:lnTo>
                  <a:pt x="2473452" y="25908"/>
                </a:lnTo>
                <a:close/>
              </a:path>
              <a:path w="2473959" h="1321435">
                <a:moveTo>
                  <a:pt x="25908" y="1309116"/>
                </a:moveTo>
                <a:lnTo>
                  <a:pt x="12192" y="1295400"/>
                </a:lnTo>
                <a:lnTo>
                  <a:pt x="25908" y="1295400"/>
                </a:lnTo>
                <a:lnTo>
                  <a:pt x="25908" y="1309116"/>
                </a:lnTo>
                <a:close/>
              </a:path>
              <a:path w="2473959" h="1321435">
                <a:moveTo>
                  <a:pt x="2447543" y="1309116"/>
                </a:moveTo>
                <a:lnTo>
                  <a:pt x="25908" y="1309116"/>
                </a:lnTo>
                <a:lnTo>
                  <a:pt x="25908" y="1295400"/>
                </a:lnTo>
                <a:lnTo>
                  <a:pt x="2447543" y="1295400"/>
                </a:lnTo>
                <a:lnTo>
                  <a:pt x="2447543" y="1309116"/>
                </a:lnTo>
                <a:close/>
              </a:path>
              <a:path w="2473959" h="1321435">
                <a:moveTo>
                  <a:pt x="2473452" y="1309116"/>
                </a:moveTo>
                <a:lnTo>
                  <a:pt x="2447543" y="1309116"/>
                </a:lnTo>
                <a:lnTo>
                  <a:pt x="2461260" y="1295400"/>
                </a:lnTo>
                <a:lnTo>
                  <a:pt x="2473452" y="1295400"/>
                </a:lnTo>
                <a:lnTo>
                  <a:pt x="2473452" y="1309116"/>
                </a:lnTo>
                <a:close/>
              </a:path>
            </a:pathLst>
          </a:custGeom>
          <a:solidFill>
            <a:srgbClr val="BC0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01028" y="3767327"/>
            <a:ext cx="2473960" cy="2906395"/>
          </a:xfrm>
          <a:custGeom>
            <a:avLst/>
            <a:gdLst/>
            <a:ahLst/>
            <a:cxnLst/>
            <a:rect l="l" t="t" r="r" b="b"/>
            <a:pathLst>
              <a:path w="2473959" h="2906395">
                <a:moveTo>
                  <a:pt x="2473452" y="6096"/>
                </a:moveTo>
                <a:lnTo>
                  <a:pt x="2467356" y="0"/>
                </a:lnTo>
                <a:lnTo>
                  <a:pt x="6096" y="0"/>
                </a:lnTo>
                <a:lnTo>
                  <a:pt x="0" y="6096"/>
                </a:lnTo>
                <a:lnTo>
                  <a:pt x="0" y="2900172"/>
                </a:lnTo>
                <a:lnTo>
                  <a:pt x="6096" y="2906268"/>
                </a:lnTo>
                <a:lnTo>
                  <a:pt x="2467356" y="2906268"/>
                </a:lnTo>
                <a:lnTo>
                  <a:pt x="2473452" y="2900172"/>
                </a:lnTo>
                <a:lnTo>
                  <a:pt x="2473452" y="2892552"/>
                </a:lnTo>
                <a:lnTo>
                  <a:pt x="2473452" y="2880360"/>
                </a:lnTo>
                <a:lnTo>
                  <a:pt x="2473452" y="25908"/>
                </a:lnTo>
                <a:lnTo>
                  <a:pt x="2473452" y="12192"/>
                </a:lnTo>
                <a:lnTo>
                  <a:pt x="2473452" y="6096"/>
                </a:lnTo>
                <a:close/>
              </a:path>
            </a:pathLst>
          </a:custGeom>
          <a:solidFill>
            <a:srgbClr val="BC0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4751" y="4055364"/>
            <a:ext cx="2473960" cy="1178560"/>
          </a:xfrm>
          <a:custGeom>
            <a:avLst/>
            <a:gdLst/>
            <a:ahLst/>
            <a:cxnLst/>
            <a:rect l="l" t="t" r="r" b="b"/>
            <a:pathLst>
              <a:path w="2473960" h="1178560">
                <a:moveTo>
                  <a:pt x="2467356" y="1178052"/>
                </a:moveTo>
                <a:lnTo>
                  <a:pt x="4572" y="1178052"/>
                </a:lnTo>
                <a:lnTo>
                  <a:pt x="0" y="1171956"/>
                </a:lnTo>
                <a:lnTo>
                  <a:pt x="0" y="6096"/>
                </a:lnTo>
                <a:lnTo>
                  <a:pt x="4572" y="0"/>
                </a:lnTo>
                <a:lnTo>
                  <a:pt x="2467356" y="0"/>
                </a:lnTo>
                <a:lnTo>
                  <a:pt x="2473452" y="6096"/>
                </a:lnTo>
                <a:lnTo>
                  <a:pt x="2473452" y="12192"/>
                </a:lnTo>
                <a:lnTo>
                  <a:pt x="24384" y="12192"/>
                </a:lnTo>
                <a:lnTo>
                  <a:pt x="12192" y="25908"/>
                </a:lnTo>
                <a:lnTo>
                  <a:pt x="24384" y="25908"/>
                </a:lnTo>
                <a:lnTo>
                  <a:pt x="24384" y="1152144"/>
                </a:lnTo>
                <a:lnTo>
                  <a:pt x="12192" y="1152144"/>
                </a:lnTo>
                <a:lnTo>
                  <a:pt x="24384" y="1164336"/>
                </a:lnTo>
                <a:lnTo>
                  <a:pt x="2473452" y="1164336"/>
                </a:lnTo>
                <a:lnTo>
                  <a:pt x="2473452" y="1171956"/>
                </a:lnTo>
                <a:lnTo>
                  <a:pt x="2467356" y="1178052"/>
                </a:lnTo>
                <a:close/>
              </a:path>
              <a:path w="2473960" h="1178560">
                <a:moveTo>
                  <a:pt x="24384" y="25908"/>
                </a:moveTo>
                <a:lnTo>
                  <a:pt x="12192" y="25908"/>
                </a:lnTo>
                <a:lnTo>
                  <a:pt x="24384" y="12192"/>
                </a:lnTo>
                <a:lnTo>
                  <a:pt x="24384" y="25908"/>
                </a:lnTo>
                <a:close/>
              </a:path>
              <a:path w="2473960" h="1178560">
                <a:moveTo>
                  <a:pt x="2447543" y="25908"/>
                </a:moveTo>
                <a:lnTo>
                  <a:pt x="24384" y="25908"/>
                </a:lnTo>
                <a:lnTo>
                  <a:pt x="24384" y="12192"/>
                </a:lnTo>
                <a:lnTo>
                  <a:pt x="2447543" y="12192"/>
                </a:lnTo>
                <a:lnTo>
                  <a:pt x="2447543" y="25908"/>
                </a:lnTo>
                <a:close/>
              </a:path>
              <a:path w="2473960" h="1178560">
                <a:moveTo>
                  <a:pt x="2447543" y="1164336"/>
                </a:moveTo>
                <a:lnTo>
                  <a:pt x="2447543" y="12192"/>
                </a:lnTo>
                <a:lnTo>
                  <a:pt x="2459735" y="25908"/>
                </a:lnTo>
                <a:lnTo>
                  <a:pt x="2473452" y="25908"/>
                </a:lnTo>
                <a:lnTo>
                  <a:pt x="2473452" y="1152144"/>
                </a:lnTo>
                <a:lnTo>
                  <a:pt x="2459735" y="1152144"/>
                </a:lnTo>
                <a:lnTo>
                  <a:pt x="2447543" y="1164336"/>
                </a:lnTo>
                <a:close/>
              </a:path>
              <a:path w="2473960" h="1178560">
                <a:moveTo>
                  <a:pt x="2473452" y="25908"/>
                </a:moveTo>
                <a:lnTo>
                  <a:pt x="2459735" y="25908"/>
                </a:lnTo>
                <a:lnTo>
                  <a:pt x="2447543" y="12192"/>
                </a:lnTo>
                <a:lnTo>
                  <a:pt x="2473452" y="12192"/>
                </a:lnTo>
                <a:lnTo>
                  <a:pt x="2473452" y="25908"/>
                </a:lnTo>
                <a:close/>
              </a:path>
              <a:path w="2473960" h="1178560">
                <a:moveTo>
                  <a:pt x="24384" y="1164336"/>
                </a:moveTo>
                <a:lnTo>
                  <a:pt x="12192" y="1152144"/>
                </a:lnTo>
                <a:lnTo>
                  <a:pt x="24384" y="1152144"/>
                </a:lnTo>
                <a:lnTo>
                  <a:pt x="24384" y="1164336"/>
                </a:lnTo>
                <a:close/>
              </a:path>
              <a:path w="2473960" h="1178560">
                <a:moveTo>
                  <a:pt x="2447543" y="1164336"/>
                </a:moveTo>
                <a:lnTo>
                  <a:pt x="24384" y="1164336"/>
                </a:lnTo>
                <a:lnTo>
                  <a:pt x="24384" y="1152144"/>
                </a:lnTo>
                <a:lnTo>
                  <a:pt x="2447543" y="1152144"/>
                </a:lnTo>
                <a:lnTo>
                  <a:pt x="2447543" y="1164336"/>
                </a:lnTo>
                <a:close/>
              </a:path>
              <a:path w="2473960" h="1178560">
                <a:moveTo>
                  <a:pt x="2473452" y="1164336"/>
                </a:moveTo>
                <a:lnTo>
                  <a:pt x="2447543" y="1164336"/>
                </a:lnTo>
                <a:lnTo>
                  <a:pt x="2459735" y="1152144"/>
                </a:lnTo>
                <a:lnTo>
                  <a:pt x="2473452" y="1152144"/>
                </a:lnTo>
                <a:lnTo>
                  <a:pt x="2473452" y="1164336"/>
                </a:lnTo>
                <a:close/>
              </a:path>
            </a:pathLst>
          </a:custGeom>
          <a:solidFill>
            <a:srgbClr val="6049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25099" y="2255519"/>
            <a:ext cx="2257425" cy="1537970"/>
          </a:xfrm>
          <a:custGeom>
            <a:avLst/>
            <a:gdLst/>
            <a:ahLst/>
            <a:cxnLst/>
            <a:rect l="l" t="t" r="r" b="b"/>
            <a:pathLst>
              <a:path w="2257425" h="1537970">
                <a:moveTo>
                  <a:pt x="2257056" y="6096"/>
                </a:moveTo>
                <a:lnTo>
                  <a:pt x="2250960" y="0"/>
                </a:lnTo>
                <a:lnTo>
                  <a:pt x="4572" y="0"/>
                </a:lnTo>
                <a:lnTo>
                  <a:pt x="0" y="6096"/>
                </a:lnTo>
                <a:lnTo>
                  <a:pt x="0" y="1531632"/>
                </a:lnTo>
                <a:lnTo>
                  <a:pt x="4572" y="1537728"/>
                </a:lnTo>
                <a:lnTo>
                  <a:pt x="2250960" y="1537728"/>
                </a:lnTo>
                <a:lnTo>
                  <a:pt x="2257056" y="1531632"/>
                </a:lnTo>
                <a:lnTo>
                  <a:pt x="2257056" y="1524000"/>
                </a:lnTo>
                <a:lnTo>
                  <a:pt x="2257056" y="1511808"/>
                </a:lnTo>
                <a:lnTo>
                  <a:pt x="2257056" y="25908"/>
                </a:lnTo>
                <a:lnTo>
                  <a:pt x="2257056" y="12192"/>
                </a:lnTo>
                <a:lnTo>
                  <a:pt x="2257056" y="6096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56944" y="2267711"/>
            <a:ext cx="2592705" cy="1656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335280" marR="255270" indent="-2540" algn="ctr">
              <a:lnSpc>
                <a:spcPct val="100000"/>
              </a:lnSpc>
              <a:spcBef>
                <a:spcPts val="1415"/>
              </a:spcBef>
            </a:pP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Внедрение и  дальнейшее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развитие 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инновационной</a:t>
            </a:r>
            <a:r>
              <a:rPr sz="1400" spc="-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модели 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PR-образования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92523" y="4014215"/>
            <a:ext cx="2304415" cy="115252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334645" marR="328295" indent="27114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Брендинг как  коммуникационная  технология XXI</a:t>
            </a:r>
            <a:r>
              <a:rPr sz="1400" spc="-1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века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16024" y="2517135"/>
            <a:ext cx="184467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BC089A"/>
                </a:solidFill>
                <a:latin typeface="Segoe UI"/>
                <a:cs typeface="Segoe UI"/>
              </a:rPr>
              <a:t>Брендинг в  </a:t>
            </a:r>
            <a:r>
              <a:rPr sz="1400" spc="-5" dirty="0">
                <a:solidFill>
                  <a:srgbClr val="BC089A"/>
                </a:solidFill>
                <a:latin typeface="Segoe UI"/>
                <a:cs typeface="Segoe UI"/>
              </a:rPr>
              <a:t>продвижении  территорий</a:t>
            </a:r>
            <a:r>
              <a:rPr sz="1400" spc="-55" dirty="0">
                <a:solidFill>
                  <a:srgbClr val="BC089A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BC089A"/>
                </a:solidFill>
                <a:latin typeface="Segoe UI"/>
                <a:cs typeface="Segoe UI"/>
              </a:rPr>
              <a:t>(субъекты  </a:t>
            </a:r>
            <a:r>
              <a:rPr sz="1400" spc="-5" dirty="0">
                <a:solidFill>
                  <a:srgbClr val="BC089A"/>
                </a:solidFill>
                <a:latin typeface="Segoe UI"/>
                <a:cs typeface="Segoe UI"/>
              </a:rPr>
              <a:t>РФ)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37303" y="2267711"/>
            <a:ext cx="2232660" cy="15119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Times New Roman"/>
              <a:cs typeface="Times New Roman"/>
            </a:endParaRPr>
          </a:p>
          <a:p>
            <a:pPr marL="210185" marR="204470" indent="1270" algn="ct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Инновации в 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административном 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управлении</a:t>
            </a:r>
            <a:r>
              <a:rPr sz="1400" spc="-1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органами  МСУ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в российских  регионах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56944" y="5436107"/>
            <a:ext cx="4825365" cy="129730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144270" marR="492125" indent="635" algn="ctr">
              <a:lnSpc>
                <a:spcPct val="100000"/>
              </a:lnSpc>
              <a:spcBef>
                <a:spcPts val="1240"/>
              </a:spcBef>
            </a:pP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Исследование коммуникационной  политики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коммерческих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предприятий, 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функционирующих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в регионах  Центральной</a:t>
            </a:r>
            <a:r>
              <a:rPr sz="14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России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51178" y="4211848"/>
            <a:ext cx="165925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spc="-30" dirty="0">
                <a:solidFill>
                  <a:srgbClr val="60497B"/>
                </a:solidFill>
                <a:latin typeface="Segoe UI"/>
                <a:cs typeface="Segoe UI"/>
              </a:rPr>
              <a:t>К</a:t>
            </a:r>
            <a:r>
              <a:rPr sz="1400" spc="5" dirty="0">
                <a:solidFill>
                  <a:srgbClr val="60497B"/>
                </a:solidFill>
                <a:latin typeface="Segoe UI"/>
                <a:cs typeface="Segoe UI"/>
              </a:rPr>
              <a:t>о</a:t>
            </a:r>
            <a:r>
              <a:rPr sz="1400" spc="-5" dirty="0">
                <a:solidFill>
                  <a:srgbClr val="60497B"/>
                </a:solidFill>
                <a:latin typeface="Segoe UI"/>
                <a:cs typeface="Segoe UI"/>
              </a:rPr>
              <a:t>м</a:t>
            </a:r>
            <a:r>
              <a:rPr sz="1400" spc="10" dirty="0">
                <a:solidFill>
                  <a:srgbClr val="60497B"/>
                </a:solidFill>
                <a:latin typeface="Segoe UI"/>
                <a:cs typeface="Segoe UI"/>
              </a:rPr>
              <a:t>м</a:t>
            </a:r>
            <a:r>
              <a:rPr sz="1400" spc="-10" dirty="0">
                <a:solidFill>
                  <a:srgbClr val="60497B"/>
                </a:solidFill>
                <a:latin typeface="Segoe UI"/>
                <a:cs typeface="Segoe UI"/>
              </a:rPr>
              <a:t>у</a:t>
            </a:r>
            <a:r>
              <a:rPr sz="1400" dirty="0">
                <a:solidFill>
                  <a:srgbClr val="60497B"/>
                </a:solidFill>
                <a:latin typeface="Segoe UI"/>
                <a:cs typeface="Segoe UI"/>
              </a:rPr>
              <a:t>н</a:t>
            </a:r>
            <a:r>
              <a:rPr sz="1400" spc="10" dirty="0">
                <a:solidFill>
                  <a:srgbClr val="60497B"/>
                </a:solidFill>
                <a:latin typeface="Segoe UI"/>
                <a:cs typeface="Segoe UI"/>
              </a:rPr>
              <a:t>и</a:t>
            </a:r>
            <a:r>
              <a:rPr sz="1400" spc="-10" dirty="0">
                <a:solidFill>
                  <a:srgbClr val="60497B"/>
                </a:solidFill>
                <a:latin typeface="Segoe UI"/>
                <a:cs typeface="Segoe UI"/>
              </a:rPr>
              <a:t>к</a:t>
            </a:r>
            <a:r>
              <a:rPr sz="1400" dirty="0">
                <a:solidFill>
                  <a:srgbClr val="60497B"/>
                </a:solidFill>
                <a:latin typeface="Segoe UI"/>
                <a:cs typeface="Segoe UI"/>
              </a:rPr>
              <a:t>а</a:t>
            </a:r>
            <a:r>
              <a:rPr sz="1400" spc="-5" dirty="0">
                <a:solidFill>
                  <a:srgbClr val="60497B"/>
                </a:solidFill>
                <a:latin typeface="Segoe UI"/>
                <a:cs typeface="Segoe UI"/>
              </a:rPr>
              <a:t>ци</a:t>
            </a:r>
            <a:r>
              <a:rPr sz="1400" spc="5" dirty="0">
                <a:solidFill>
                  <a:srgbClr val="60497B"/>
                </a:solidFill>
                <a:latin typeface="Segoe UI"/>
                <a:cs typeface="Segoe UI"/>
              </a:rPr>
              <a:t>о</a:t>
            </a:r>
            <a:r>
              <a:rPr sz="1400" dirty="0">
                <a:solidFill>
                  <a:srgbClr val="60497B"/>
                </a:solidFill>
                <a:latin typeface="Segoe UI"/>
                <a:cs typeface="Segoe UI"/>
              </a:rPr>
              <a:t>н</a:t>
            </a:r>
            <a:r>
              <a:rPr sz="1400" spc="15" dirty="0">
                <a:solidFill>
                  <a:srgbClr val="60497B"/>
                </a:solidFill>
                <a:latin typeface="Segoe UI"/>
                <a:cs typeface="Segoe UI"/>
              </a:rPr>
              <a:t>н</a:t>
            </a:r>
            <a:r>
              <a:rPr sz="1400" dirty="0">
                <a:solidFill>
                  <a:srgbClr val="60497B"/>
                </a:solidFill>
                <a:latin typeface="Segoe UI"/>
                <a:cs typeface="Segoe UI"/>
              </a:rPr>
              <a:t>ая  активность  общественных  </a:t>
            </a:r>
            <a:r>
              <a:rPr sz="1400" spc="-5" dirty="0">
                <a:solidFill>
                  <a:srgbClr val="60497B"/>
                </a:solidFill>
                <a:latin typeface="Segoe UI"/>
                <a:cs typeface="Segoe UI"/>
              </a:rPr>
              <a:t>организаций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13219" y="3779520"/>
            <a:ext cx="2449195" cy="288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342265" marR="336550" algn="ctr">
              <a:lnSpc>
                <a:spcPct val="100200"/>
              </a:lnSpc>
              <a:spcBef>
                <a:spcPts val="159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ци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ое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сопровождение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ключевых  событий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экономической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общественной  жизни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региона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9039" y="428625"/>
            <a:ext cx="33204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ПАРТНЕРЫ</a:t>
            </a:r>
            <a:r>
              <a:rPr spc="-30" dirty="0"/>
              <a:t> </a:t>
            </a:r>
            <a:r>
              <a:rPr spc="-25" dirty="0"/>
              <a:t>КАФЕДРЫ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60500" y="1190625"/>
            <a:ext cx="7443545" cy="26084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i="1" spc="-5" dirty="0" smtClean="0">
                <a:solidFill>
                  <a:srgbClr val="60497B"/>
                </a:solidFill>
                <a:latin typeface="Segoe UI"/>
                <a:cs typeface="Segoe UI"/>
              </a:rPr>
              <a:t>Профессиональные а</a:t>
            </a:r>
            <a:r>
              <a:rPr sz="2400" b="1" i="1" spc="-5" dirty="0" err="1" smtClean="0">
                <a:solidFill>
                  <a:srgbClr val="60497B"/>
                </a:solidFill>
                <a:latin typeface="Segoe UI"/>
                <a:cs typeface="Segoe UI"/>
              </a:rPr>
              <a:t>ссоциации</a:t>
            </a:r>
            <a:endParaRPr sz="2400" dirty="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  <a:spcBef>
                <a:spcPts val="2170"/>
              </a:spcBef>
            </a:pPr>
            <a:r>
              <a:rPr sz="1800" spc="-15" dirty="0">
                <a:solidFill>
                  <a:srgbClr val="60497B"/>
                </a:solidFill>
                <a:latin typeface="Segoe UI"/>
                <a:cs typeface="Segoe UI"/>
              </a:rPr>
              <a:t>Российская </a:t>
            </a:r>
            <a:r>
              <a:rPr sz="1800" spc="-5" dirty="0">
                <a:solidFill>
                  <a:srgbClr val="60497B"/>
                </a:solidFill>
                <a:latin typeface="Segoe UI"/>
                <a:cs typeface="Segoe UI"/>
              </a:rPr>
              <a:t>Ассоциация </a:t>
            </a:r>
            <a:r>
              <a:rPr sz="1800" dirty="0">
                <a:solidFill>
                  <a:srgbClr val="60497B"/>
                </a:solidFill>
                <a:latin typeface="Segoe UI"/>
                <a:cs typeface="Segoe UI"/>
              </a:rPr>
              <a:t>по </a:t>
            </a:r>
            <a:r>
              <a:rPr sz="1800" spc="-10" dirty="0">
                <a:solidFill>
                  <a:srgbClr val="60497B"/>
                </a:solidFill>
                <a:latin typeface="Segoe UI"/>
                <a:cs typeface="Segoe UI"/>
              </a:rPr>
              <a:t>связям </a:t>
            </a:r>
            <a:r>
              <a:rPr sz="1800" dirty="0">
                <a:solidFill>
                  <a:srgbClr val="60497B"/>
                </a:solidFill>
                <a:latin typeface="Segoe UI"/>
                <a:cs typeface="Segoe UI"/>
              </a:rPr>
              <a:t>с </a:t>
            </a:r>
            <a:r>
              <a:rPr sz="1800" spc="-5" dirty="0">
                <a:solidFill>
                  <a:srgbClr val="60497B"/>
                </a:solidFill>
                <a:latin typeface="Segoe UI"/>
                <a:cs typeface="Segoe UI"/>
              </a:rPr>
              <a:t>общественностью </a:t>
            </a:r>
            <a:r>
              <a:rPr sz="1800" spc="-50" dirty="0">
                <a:solidFill>
                  <a:srgbClr val="60497B"/>
                </a:solidFill>
                <a:latin typeface="Segoe UI"/>
                <a:cs typeface="Segoe UI"/>
              </a:rPr>
              <a:t>(РАСО, </a:t>
            </a:r>
            <a:r>
              <a:rPr sz="1800" spc="-5" dirty="0">
                <a:solidFill>
                  <a:srgbClr val="60497B"/>
                </a:solidFill>
                <a:latin typeface="Segoe UI"/>
                <a:cs typeface="Segoe UI"/>
              </a:rPr>
              <a:t>Москва)  Ассоциация </a:t>
            </a:r>
            <a:r>
              <a:rPr sz="1800" spc="-10" dirty="0">
                <a:solidFill>
                  <a:srgbClr val="60497B"/>
                </a:solidFill>
                <a:latin typeface="Segoe UI"/>
                <a:cs typeface="Segoe UI"/>
              </a:rPr>
              <a:t>преподавателей </a:t>
            </a:r>
            <a:r>
              <a:rPr sz="1800" dirty="0">
                <a:solidFill>
                  <a:srgbClr val="60497B"/>
                </a:solidFill>
                <a:latin typeface="Segoe UI"/>
                <a:cs typeface="Segoe UI"/>
              </a:rPr>
              <a:t>по </a:t>
            </a:r>
            <a:r>
              <a:rPr sz="1800" spc="-10" dirty="0">
                <a:solidFill>
                  <a:srgbClr val="60497B"/>
                </a:solidFill>
                <a:latin typeface="Segoe UI"/>
                <a:cs typeface="Segoe UI"/>
              </a:rPr>
              <a:t>связям </a:t>
            </a:r>
            <a:r>
              <a:rPr sz="1800" dirty="0">
                <a:solidFill>
                  <a:srgbClr val="60497B"/>
                </a:solidFill>
                <a:latin typeface="Segoe UI"/>
                <a:cs typeface="Segoe UI"/>
              </a:rPr>
              <a:t>с </a:t>
            </a:r>
            <a:r>
              <a:rPr sz="1800" spc="-5" dirty="0">
                <a:solidFill>
                  <a:srgbClr val="60497B"/>
                </a:solidFill>
                <a:latin typeface="Segoe UI"/>
                <a:cs typeface="Segoe UI"/>
              </a:rPr>
              <a:t>общественностью </a:t>
            </a:r>
            <a:r>
              <a:rPr sz="1800" spc="-25" dirty="0">
                <a:solidFill>
                  <a:srgbClr val="60497B"/>
                </a:solidFill>
                <a:latin typeface="Segoe UI"/>
                <a:cs typeface="Segoe UI"/>
              </a:rPr>
              <a:t>(АПСО,  </a:t>
            </a:r>
            <a:r>
              <a:rPr sz="1800" spc="-5" dirty="0" err="1">
                <a:solidFill>
                  <a:srgbClr val="60497B"/>
                </a:solidFill>
                <a:latin typeface="Segoe UI"/>
                <a:cs typeface="Segoe UI"/>
              </a:rPr>
              <a:t>Москва</a:t>
            </a:r>
            <a:r>
              <a:rPr sz="1800" spc="-5" dirty="0" smtClean="0">
                <a:solidFill>
                  <a:srgbClr val="60497B"/>
                </a:solidFill>
                <a:latin typeface="Segoe UI"/>
                <a:cs typeface="Segoe UI"/>
              </a:rPr>
              <a:t>)</a:t>
            </a:r>
            <a:endParaRPr lang="ru-RU" sz="1800" spc="-5" dirty="0" smtClean="0">
              <a:solidFill>
                <a:srgbClr val="60497B"/>
              </a:solidFill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  <a:spcBef>
                <a:spcPts val="2170"/>
              </a:spcBef>
            </a:pPr>
            <a:r>
              <a:rPr lang="ru-RU" spc="-5" dirty="0" smtClean="0">
                <a:solidFill>
                  <a:srgbClr val="60497B"/>
                </a:solidFill>
                <a:latin typeface="Segoe UI"/>
                <a:cs typeface="Segoe UI"/>
              </a:rPr>
              <a:t>Ассоциация коммуникационных агентств России (Москва)</a:t>
            </a:r>
            <a:endParaRPr sz="1800" dirty="0">
              <a:latin typeface="Segoe UI"/>
              <a:cs typeface="Segoe UI"/>
            </a:endParaRPr>
          </a:p>
          <a:p>
            <a:pPr marL="12700" marR="354965">
              <a:lnSpc>
                <a:spcPct val="100000"/>
              </a:lnSpc>
            </a:pPr>
            <a:r>
              <a:rPr sz="1800" spc="-5" dirty="0">
                <a:solidFill>
                  <a:srgbClr val="60497B"/>
                </a:solidFill>
                <a:latin typeface="Segoe UI"/>
                <a:cs typeface="Segoe UI"/>
              </a:rPr>
              <a:t>Южная Ассоциация </a:t>
            </a:r>
            <a:r>
              <a:rPr sz="1800" dirty="0">
                <a:solidFill>
                  <a:srgbClr val="60497B"/>
                </a:solidFill>
                <a:latin typeface="Segoe UI"/>
                <a:cs typeface="Segoe UI"/>
              </a:rPr>
              <a:t>по </a:t>
            </a:r>
            <a:r>
              <a:rPr sz="1800" spc="-10" dirty="0">
                <a:solidFill>
                  <a:srgbClr val="60497B"/>
                </a:solidFill>
                <a:latin typeface="Segoe UI"/>
                <a:cs typeface="Segoe UI"/>
              </a:rPr>
              <a:t>связям </a:t>
            </a:r>
            <a:r>
              <a:rPr sz="1800" dirty="0">
                <a:solidFill>
                  <a:srgbClr val="60497B"/>
                </a:solidFill>
                <a:latin typeface="Segoe UI"/>
                <a:cs typeface="Segoe UI"/>
              </a:rPr>
              <a:t>с </a:t>
            </a:r>
            <a:r>
              <a:rPr sz="1800" spc="-5" dirty="0">
                <a:solidFill>
                  <a:srgbClr val="60497B"/>
                </a:solidFill>
                <a:latin typeface="Segoe UI"/>
                <a:cs typeface="Segoe UI"/>
              </a:rPr>
              <a:t>общественностью </a:t>
            </a:r>
            <a:r>
              <a:rPr sz="1800" spc="-10" dirty="0">
                <a:solidFill>
                  <a:srgbClr val="60497B"/>
                </a:solidFill>
                <a:latin typeface="Segoe UI"/>
                <a:cs typeface="Segoe UI"/>
              </a:rPr>
              <a:t>(Краснодар)  Воронежское </a:t>
            </a:r>
            <a:r>
              <a:rPr sz="1800" spc="-5" dirty="0">
                <a:solidFill>
                  <a:srgbClr val="60497B"/>
                </a:solidFill>
                <a:latin typeface="Segoe UI"/>
                <a:cs typeface="Segoe UI"/>
              </a:rPr>
              <a:t>региональное </a:t>
            </a:r>
            <a:r>
              <a:rPr sz="1800" spc="-15" dirty="0">
                <a:solidFill>
                  <a:srgbClr val="60497B"/>
                </a:solidFill>
                <a:latin typeface="Segoe UI"/>
                <a:cs typeface="Segoe UI"/>
              </a:rPr>
              <a:t>отделение </a:t>
            </a:r>
            <a:r>
              <a:rPr sz="1800" spc="-5" dirty="0">
                <a:solidFill>
                  <a:srgbClr val="60497B"/>
                </a:solidFill>
                <a:latin typeface="Segoe UI"/>
                <a:cs typeface="Segoe UI"/>
              </a:rPr>
              <a:t>Союза </a:t>
            </a:r>
            <a:r>
              <a:rPr sz="1800" spc="-10" dirty="0">
                <a:solidFill>
                  <a:srgbClr val="60497B"/>
                </a:solidFill>
                <a:latin typeface="Segoe UI"/>
                <a:cs typeface="Segoe UI"/>
              </a:rPr>
              <a:t>журналистов</a:t>
            </a:r>
            <a:r>
              <a:rPr sz="1800" spc="15" dirty="0">
                <a:solidFill>
                  <a:srgbClr val="60497B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60497B"/>
                </a:solidFill>
                <a:latin typeface="Segoe UI"/>
                <a:cs typeface="Segoe UI"/>
              </a:rPr>
              <a:t>России</a:t>
            </a:r>
            <a:endParaRPr sz="1800" dirty="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5700" y="4008120"/>
            <a:ext cx="1182498" cy="16002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1100" y="3970552"/>
            <a:ext cx="2382011" cy="16002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46013" y="3781425"/>
            <a:ext cx="1702307" cy="1600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0" y="3970552"/>
            <a:ext cx="2879617" cy="1743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5461" y="1221804"/>
            <a:ext cx="33204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ПАРТНЕРЫ</a:t>
            </a:r>
            <a:r>
              <a:rPr spc="-30" dirty="0"/>
              <a:t> </a:t>
            </a:r>
            <a:r>
              <a:rPr spc="-25" dirty="0"/>
              <a:t>КАФЕДРЫ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90894" y="2378515"/>
            <a:ext cx="737997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60497B"/>
                </a:solidFill>
                <a:latin typeface="Segoe UI"/>
                <a:cs typeface="Segoe UI"/>
              </a:rPr>
              <a:t>Университеты</a:t>
            </a:r>
            <a:endParaRPr sz="2400" dirty="0">
              <a:latin typeface="Segoe UI"/>
              <a:cs typeface="Segoe UI"/>
            </a:endParaRPr>
          </a:p>
          <a:p>
            <a:pPr marL="12700" marR="2037080">
              <a:lnSpc>
                <a:spcPct val="100000"/>
              </a:lnSpc>
            </a:pPr>
            <a:r>
              <a:rPr lang="ru-RU" sz="1800" spc="-10" dirty="0" smtClean="0">
                <a:solidFill>
                  <a:srgbClr val="60497B"/>
                </a:solidFill>
                <a:latin typeface="Segoe UI"/>
                <a:cs typeface="Segoe UI"/>
              </a:rPr>
              <a:t>Высшая школа телевидения МГУ им. </a:t>
            </a:r>
            <a:r>
              <a:rPr lang="ru-RU" sz="1800" spc="-10" dirty="0" err="1" smtClean="0">
                <a:solidFill>
                  <a:srgbClr val="60497B"/>
                </a:solidFill>
                <a:latin typeface="Segoe UI"/>
                <a:cs typeface="Segoe UI"/>
              </a:rPr>
              <a:t>М.В.Ломоносова</a:t>
            </a:r>
            <a:endParaRPr lang="ru-RU" sz="1800" spc="-10" dirty="0" smtClean="0">
              <a:solidFill>
                <a:srgbClr val="60497B"/>
              </a:solidFill>
              <a:latin typeface="Segoe UI"/>
              <a:cs typeface="Segoe UI"/>
            </a:endParaRPr>
          </a:p>
          <a:p>
            <a:pPr marL="12700" marR="2037080">
              <a:lnSpc>
                <a:spcPct val="100000"/>
              </a:lnSpc>
            </a:pPr>
            <a:r>
              <a:rPr sz="1800" spc="-10" dirty="0" err="1" smtClean="0">
                <a:solidFill>
                  <a:srgbClr val="60497B"/>
                </a:solidFill>
                <a:latin typeface="Segoe UI"/>
                <a:cs typeface="Segoe UI"/>
              </a:rPr>
              <a:t>Санкт-Петербургский</a:t>
            </a:r>
            <a:r>
              <a:rPr sz="1800" spc="-10" dirty="0" smtClean="0">
                <a:solidFill>
                  <a:srgbClr val="60497B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0497B"/>
                </a:solidFill>
                <a:latin typeface="Segoe UI"/>
                <a:cs typeface="Segoe UI"/>
              </a:rPr>
              <a:t>экономический университет  </a:t>
            </a:r>
            <a:r>
              <a:rPr sz="1800" spc="-10" dirty="0">
                <a:solidFill>
                  <a:srgbClr val="60497B"/>
                </a:solidFill>
                <a:latin typeface="Segoe UI"/>
                <a:cs typeface="Segoe UI"/>
              </a:rPr>
              <a:t>Кубанский </a:t>
            </a:r>
            <a:r>
              <a:rPr sz="1800" spc="-15" dirty="0">
                <a:solidFill>
                  <a:srgbClr val="60497B"/>
                </a:solidFill>
                <a:latin typeface="Segoe UI"/>
                <a:cs typeface="Segoe UI"/>
              </a:rPr>
              <a:t>государственный</a:t>
            </a:r>
            <a:r>
              <a:rPr sz="1800" spc="10" dirty="0">
                <a:solidFill>
                  <a:srgbClr val="60497B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0497B"/>
                </a:solidFill>
                <a:latin typeface="Segoe UI"/>
                <a:cs typeface="Segoe UI"/>
              </a:rPr>
              <a:t>университет</a:t>
            </a:r>
            <a:endParaRPr sz="1800" dirty="0">
              <a:latin typeface="Segoe UI"/>
              <a:cs typeface="Segoe UI"/>
            </a:endParaRPr>
          </a:p>
          <a:p>
            <a:pPr marL="12700" marR="229235">
              <a:lnSpc>
                <a:spcPct val="100000"/>
              </a:lnSpc>
            </a:pPr>
            <a:r>
              <a:rPr sz="1800" spc="-10" dirty="0">
                <a:solidFill>
                  <a:srgbClr val="60497B"/>
                </a:solidFill>
                <a:latin typeface="Segoe UI"/>
                <a:cs typeface="Segoe UI"/>
              </a:rPr>
              <a:t>Воронежский </a:t>
            </a:r>
            <a:r>
              <a:rPr sz="1800" spc="-5" dirty="0">
                <a:solidFill>
                  <a:srgbClr val="60497B"/>
                </a:solidFill>
                <a:latin typeface="Segoe UI"/>
                <a:cs typeface="Segoe UI"/>
              </a:rPr>
              <a:t>филиал </a:t>
            </a:r>
            <a:r>
              <a:rPr sz="1800" spc="-15" dirty="0">
                <a:solidFill>
                  <a:srgbClr val="60497B"/>
                </a:solidFill>
                <a:latin typeface="Segoe UI"/>
                <a:cs typeface="Segoe UI"/>
              </a:rPr>
              <a:t>Российской </a:t>
            </a:r>
            <a:r>
              <a:rPr sz="1800" spc="-5" dirty="0">
                <a:solidFill>
                  <a:srgbClr val="60497B"/>
                </a:solidFill>
                <a:latin typeface="Segoe UI"/>
                <a:cs typeface="Segoe UI"/>
              </a:rPr>
              <a:t>Академии </a:t>
            </a:r>
            <a:r>
              <a:rPr sz="1800" spc="-10" dirty="0">
                <a:solidFill>
                  <a:srgbClr val="60497B"/>
                </a:solidFill>
                <a:latin typeface="Segoe UI"/>
                <a:cs typeface="Segoe UI"/>
              </a:rPr>
              <a:t>народного хозяйства </a:t>
            </a:r>
            <a:r>
              <a:rPr sz="1800" dirty="0">
                <a:solidFill>
                  <a:srgbClr val="60497B"/>
                </a:solidFill>
                <a:latin typeface="Segoe UI"/>
                <a:cs typeface="Segoe UI"/>
              </a:rPr>
              <a:t>и  </a:t>
            </a:r>
            <a:r>
              <a:rPr sz="1800" spc="-15" dirty="0">
                <a:solidFill>
                  <a:srgbClr val="60497B"/>
                </a:solidFill>
                <a:latin typeface="Segoe UI"/>
                <a:cs typeface="Segoe UI"/>
              </a:rPr>
              <a:t>государственной </a:t>
            </a:r>
            <a:r>
              <a:rPr sz="1800" spc="-5" dirty="0">
                <a:solidFill>
                  <a:srgbClr val="60497B"/>
                </a:solidFill>
                <a:latin typeface="Segoe UI"/>
                <a:cs typeface="Segoe UI"/>
              </a:rPr>
              <a:t>службы </a:t>
            </a:r>
            <a:r>
              <a:rPr sz="1800" dirty="0">
                <a:solidFill>
                  <a:srgbClr val="60497B"/>
                </a:solidFill>
                <a:latin typeface="Segoe UI"/>
                <a:cs typeface="Segoe UI"/>
              </a:rPr>
              <a:t>при </a:t>
            </a:r>
            <a:r>
              <a:rPr sz="1800" spc="-10" dirty="0">
                <a:solidFill>
                  <a:srgbClr val="60497B"/>
                </a:solidFill>
                <a:latin typeface="Segoe UI"/>
                <a:cs typeface="Segoe UI"/>
              </a:rPr>
              <a:t>Президенте</a:t>
            </a:r>
            <a:r>
              <a:rPr sz="1800" spc="-5" dirty="0">
                <a:solidFill>
                  <a:srgbClr val="60497B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60497B"/>
                </a:solidFill>
                <a:latin typeface="Segoe UI"/>
                <a:cs typeface="Segoe UI"/>
              </a:rPr>
              <a:t>РФ</a:t>
            </a:r>
            <a:endParaRPr sz="1800" dirty="0">
              <a:latin typeface="Segoe UI"/>
              <a:cs typeface="Segoe UI"/>
            </a:endParaRPr>
          </a:p>
          <a:p>
            <a:pPr marL="12700" marR="1036319">
              <a:lnSpc>
                <a:spcPct val="100000"/>
              </a:lnSpc>
              <a:tabLst>
                <a:tab pos="4417695" algn="l"/>
              </a:tabLst>
            </a:pPr>
            <a:r>
              <a:rPr sz="1800" spc="-10" dirty="0">
                <a:solidFill>
                  <a:srgbClr val="60497B"/>
                </a:solidFill>
                <a:latin typeface="Segoe UI"/>
                <a:cs typeface="Segoe UI"/>
              </a:rPr>
              <a:t>Российский</a:t>
            </a:r>
            <a:r>
              <a:rPr sz="1800" spc="50" dirty="0">
                <a:solidFill>
                  <a:srgbClr val="60497B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0497B"/>
                </a:solidFill>
                <a:latin typeface="Segoe UI"/>
                <a:cs typeface="Segoe UI"/>
              </a:rPr>
              <a:t>экономический</a:t>
            </a:r>
            <a:r>
              <a:rPr sz="1800" spc="15" dirty="0">
                <a:solidFill>
                  <a:srgbClr val="60497B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60497B"/>
                </a:solidFill>
                <a:latin typeface="Segoe UI"/>
                <a:cs typeface="Segoe UI"/>
              </a:rPr>
              <a:t>университет	</a:t>
            </a:r>
            <a:r>
              <a:rPr sz="1800" spc="-5" dirty="0">
                <a:solidFill>
                  <a:srgbClr val="60497B"/>
                </a:solidFill>
                <a:latin typeface="Segoe UI"/>
                <a:cs typeface="Segoe UI"/>
              </a:rPr>
              <a:t>им. </a:t>
            </a:r>
            <a:r>
              <a:rPr sz="1800" spc="-25" dirty="0">
                <a:solidFill>
                  <a:srgbClr val="60497B"/>
                </a:solidFill>
                <a:latin typeface="Segoe UI"/>
                <a:cs typeface="Segoe UI"/>
              </a:rPr>
              <a:t>Г.В.</a:t>
            </a:r>
            <a:r>
              <a:rPr sz="1800" spc="-90" dirty="0">
                <a:solidFill>
                  <a:srgbClr val="60497B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0497B"/>
                </a:solidFill>
                <a:latin typeface="Segoe UI"/>
                <a:cs typeface="Segoe UI"/>
              </a:rPr>
              <a:t>Плеханова  </a:t>
            </a:r>
            <a:r>
              <a:rPr sz="1800" spc="-10" dirty="0">
                <a:solidFill>
                  <a:srgbClr val="60497B"/>
                </a:solidFill>
                <a:latin typeface="Segoe UI"/>
                <a:cs typeface="Segoe UI"/>
              </a:rPr>
              <a:t>(Воронежский</a:t>
            </a:r>
            <a:r>
              <a:rPr sz="1800" spc="-15" dirty="0">
                <a:solidFill>
                  <a:srgbClr val="60497B"/>
                </a:solidFill>
                <a:latin typeface="Segoe UI"/>
                <a:cs typeface="Segoe UI"/>
              </a:rPr>
              <a:t> </a:t>
            </a:r>
            <a:r>
              <a:rPr sz="1800" spc="-5" dirty="0" err="1">
                <a:solidFill>
                  <a:srgbClr val="60497B"/>
                </a:solidFill>
                <a:latin typeface="Segoe UI"/>
                <a:cs typeface="Segoe UI"/>
              </a:rPr>
              <a:t>филиал</a:t>
            </a:r>
            <a:r>
              <a:rPr sz="1800" spc="-5" dirty="0" smtClean="0">
                <a:solidFill>
                  <a:srgbClr val="60497B"/>
                </a:solidFill>
                <a:latin typeface="Segoe UI"/>
                <a:cs typeface="Segoe UI"/>
              </a:rPr>
              <a:t>)</a:t>
            </a:r>
            <a:r>
              <a:rPr lang="ru-RU" sz="1800" spc="-5" dirty="0" smtClean="0">
                <a:solidFill>
                  <a:srgbClr val="60497B"/>
                </a:solidFill>
                <a:latin typeface="Segoe UI"/>
                <a:cs typeface="Segoe UI"/>
              </a:rPr>
              <a:t> и др.</a:t>
            </a:r>
            <a:endParaRPr sz="1800" dirty="0">
              <a:latin typeface="Segoe UI"/>
              <a:cs typeface="Segoe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8035" y="5292228"/>
            <a:ext cx="1008335" cy="111619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8583" y="6377939"/>
            <a:ext cx="1627632" cy="5521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09816" y="5275579"/>
            <a:ext cx="1143000" cy="11023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77783" y="5003292"/>
            <a:ext cx="1105237" cy="16565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16" y="5261144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8101" y="504825"/>
            <a:ext cx="333777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ПАРТНЕРЫ</a:t>
            </a:r>
            <a:r>
              <a:rPr spc="-30" dirty="0"/>
              <a:t> </a:t>
            </a:r>
            <a:r>
              <a:rPr spc="-25" dirty="0"/>
              <a:t>КАФЕДРЫ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55418" y="1284427"/>
            <a:ext cx="6786881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81405">
              <a:lnSpc>
                <a:spcPct val="100000"/>
              </a:lnSpc>
              <a:spcBef>
                <a:spcPts val="10"/>
              </a:spcBef>
            </a:pPr>
            <a:r>
              <a:rPr sz="1800" spc="-5" dirty="0" err="1" smtClean="0">
                <a:solidFill>
                  <a:srgbClr val="60497B"/>
                </a:solidFill>
                <a:latin typeface="Segoe UI"/>
                <a:cs typeface="Segoe UI"/>
              </a:rPr>
              <a:t>Международный</a:t>
            </a:r>
            <a:r>
              <a:rPr sz="1800" spc="-5" dirty="0" smtClean="0">
                <a:solidFill>
                  <a:srgbClr val="60497B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60497B"/>
                </a:solidFill>
                <a:latin typeface="Segoe UI"/>
                <a:cs typeface="Segoe UI"/>
              </a:rPr>
              <a:t>пресс-клуб </a:t>
            </a:r>
            <a:r>
              <a:rPr sz="1800" spc="-5" dirty="0">
                <a:solidFill>
                  <a:srgbClr val="60497B"/>
                </a:solidFill>
                <a:latin typeface="Segoe UI"/>
                <a:cs typeface="Segoe UI"/>
              </a:rPr>
              <a:t>(Москва)  </a:t>
            </a:r>
            <a:endParaRPr lang="ru-RU" sz="1800" spc="-5" dirty="0" smtClean="0">
              <a:solidFill>
                <a:srgbClr val="60497B"/>
              </a:solidFill>
              <a:latin typeface="Segoe UI"/>
              <a:cs typeface="Segoe UI"/>
            </a:endParaRPr>
          </a:p>
          <a:p>
            <a:pPr marL="12700" marR="1081405">
              <a:lnSpc>
                <a:spcPct val="100000"/>
              </a:lnSpc>
              <a:spcBef>
                <a:spcPts val="10"/>
              </a:spcBef>
            </a:pPr>
            <a:r>
              <a:rPr sz="1800" spc="-25" dirty="0" err="1" smtClean="0">
                <a:solidFill>
                  <a:srgbClr val="60497B"/>
                </a:solidFill>
                <a:latin typeface="Segoe UI"/>
                <a:cs typeface="Segoe UI"/>
              </a:rPr>
              <a:t>Телеканал</a:t>
            </a:r>
            <a:r>
              <a:rPr sz="1800" spc="-25" dirty="0" smtClean="0">
                <a:solidFill>
                  <a:srgbClr val="60497B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60497B"/>
                </a:solidFill>
                <a:latin typeface="Segoe UI"/>
                <a:cs typeface="Segoe UI"/>
              </a:rPr>
              <a:t>«Матч ТВ»</a:t>
            </a:r>
            <a:r>
              <a:rPr sz="1800" spc="-50" dirty="0">
                <a:solidFill>
                  <a:srgbClr val="60497B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0497B"/>
                </a:solidFill>
                <a:latin typeface="Segoe UI"/>
                <a:cs typeface="Segoe UI"/>
              </a:rPr>
              <a:t>(Москва)</a:t>
            </a:r>
            <a:endParaRPr sz="18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60497B"/>
                </a:solidFill>
                <a:latin typeface="Segoe UI"/>
                <a:cs typeface="Segoe UI"/>
              </a:rPr>
              <a:t>РИА Новости</a:t>
            </a:r>
            <a:r>
              <a:rPr sz="1800" spc="-10" dirty="0">
                <a:solidFill>
                  <a:srgbClr val="60497B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0497B"/>
                </a:solidFill>
                <a:latin typeface="Segoe UI"/>
                <a:cs typeface="Segoe UI"/>
              </a:rPr>
              <a:t>Воронеж</a:t>
            </a:r>
            <a:endParaRPr sz="1800" dirty="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</a:pPr>
            <a:r>
              <a:rPr sz="1800" spc="-25" dirty="0">
                <a:solidFill>
                  <a:srgbClr val="60497B"/>
                </a:solidFill>
                <a:latin typeface="Segoe UI"/>
                <a:cs typeface="Segoe UI"/>
              </a:rPr>
              <a:t>Телеканал </a:t>
            </a:r>
            <a:r>
              <a:rPr sz="1800" spc="-5" dirty="0">
                <a:solidFill>
                  <a:srgbClr val="60497B"/>
                </a:solidFill>
                <a:latin typeface="Segoe UI"/>
                <a:cs typeface="Segoe UI"/>
              </a:rPr>
              <a:t>«TV </a:t>
            </a:r>
            <a:r>
              <a:rPr sz="1800" dirty="0">
                <a:solidFill>
                  <a:srgbClr val="60497B"/>
                </a:solidFill>
                <a:latin typeface="Segoe UI"/>
                <a:cs typeface="Segoe UI"/>
              </a:rPr>
              <a:t>– </a:t>
            </a:r>
            <a:r>
              <a:rPr sz="1800" spc="-5" dirty="0">
                <a:solidFill>
                  <a:srgbClr val="60497B"/>
                </a:solidFill>
                <a:latin typeface="Segoe UI"/>
                <a:cs typeface="Segoe UI"/>
              </a:rPr>
              <a:t>Губерния» (Воронеж)  </a:t>
            </a:r>
            <a:endParaRPr lang="ru-RU" sz="1800" spc="-5" dirty="0" smtClean="0">
              <a:solidFill>
                <a:srgbClr val="60497B"/>
              </a:solidFill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 err="1" smtClean="0">
                <a:solidFill>
                  <a:srgbClr val="60497B"/>
                </a:solidFill>
                <a:latin typeface="Segoe UI"/>
                <a:cs typeface="Segoe UI"/>
              </a:rPr>
              <a:t>Коммуникационное</a:t>
            </a:r>
            <a:r>
              <a:rPr sz="1800" spc="-5" dirty="0" smtClean="0">
                <a:solidFill>
                  <a:srgbClr val="60497B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60497B"/>
                </a:solidFill>
                <a:latin typeface="Segoe UI"/>
                <a:cs typeface="Segoe UI"/>
              </a:rPr>
              <a:t>агентство </a:t>
            </a:r>
            <a:r>
              <a:rPr sz="1800" spc="-10" dirty="0">
                <a:solidFill>
                  <a:srgbClr val="60497B"/>
                </a:solidFill>
                <a:latin typeface="Segoe UI"/>
                <a:cs typeface="Segoe UI"/>
              </a:rPr>
              <a:t>«PRegion» </a:t>
            </a:r>
            <a:r>
              <a:rPr sz="1800" spc="-5" dirty="0">
                <a:solidFill>
                  <a:srgbClr val="60497B"/>
                </a:solidFill>
                <a:latin typeface="Segoe UI"/>
                <a:cs typeface="Segoe UI"/>
              </a:rPr>
              <a:t>(ЦФО)  </a:t>
            </a:r>
            <a:endParaRPr lang="ru-RU" sz="1800" spc="-5" dirty="0" smtClean="0">
              <a:solidFill>
                <a:srgbClr val="60497B"/>
              </a:solidFill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</a:pPr>
            <a:r>
              <a:rPr lang="ru-RU" sz="1800" spc="-10" dirty="0" err="1" smtClean="0">
                <a:solidFill>
                  <a:srgbClr val="60497B"/>
                </a:solidFill>
                <a:latin typeface="Segoe UI"/>
                <a:cs typeface="Segoe UI"/>
              </a:rPr>
              <a:t>Имиджевое</a:t>
            </a:r>
            <a:r>
              <a:rPr sz="1800" spc="-10" dirty="0" smtClean="0">
                <a:solidFill>
                  <a:srgbClr val="60497B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60497B"/>
                </a:solidFill>
                <a:latin typeface="Segoe UI"/>
                <a:cs typeface="Segoe UI"/>
              </a:rPr>
              <a:t>агентство </a:t>
            </a:r>
            <a:r>
              <a:rPr sz="1800" spc="-10" dirty="0">
                <a:solidFill>
                  <a:srgbClr val="60497B"/>
                </a:solidFill>
                <a:latin typeface="Segoe UI"/>
                <a:cs typeface="Segoe UI"/>
              </a:rPr>
              <a:t>«Abireg» </a:t>
            </a:r>
            <a:r>
              <a:rPr sz="1800" spc="-5" dirty="0">
                <a:solidFill>
                  <a:srgbClr val="60497B"/>
                </a:solidFill>
                <a:latin typeface="Segoe UI"/>
                <a:cs typeface="Segoe UI"/>
              </a:rPr>
              <a:t>(ЦФО)  </a:t>
            </a:r>
            <a:endParaRPr lang="ru-RU" sz="1800" spc="-5" dirty="0" smtClean="0">
              <a:solidFill>
                <a:srgbClr val="60497B"/>
              </a:solidFill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 err="1" smtClean="0">
                <a:solidFill>
                  <a:srgbClr val="60497B"/>
                </a:solidFill>
                <a:latin typeface="Segoe UI"/>
                <a:cs typeface="Segoe UI"/>
              </a:rPr>
              <a:t>Маркетинговое</a:t>
            </a:r>
            <a:r>
              <a:rPr sz="1800" spc="-10" dirty="0" smtClean="0">
                <a:solidFill>
                  <a:srgbClr val="60497B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60497B"/>
                </a:solidFill>
                <a:latin typeface="Segoe UI"/>
                <a:cs typeface="Segoe UI"/>
              </a:rPr>
              <a:t>агентство </a:t>
            </a:r>
            <a:r>
              <a:rPr sz="1800" spc="-10" dirty="0">
                <a:solidFill>
                  <a:srgbClr val="60497B"/>
                </a:solidFill>
                <a:latin typeface="Segoe UI"/>
                <a:cs typeface="Segoe UI"/>
              </a:rPr>
              <a:t>«Авангард»</a:t>
            </a:r>
            <a:r>
              <a:rPr sz="1800" spc="-20" dirty="0">
                <a:solidFill>
                  <a:srgbClr val="60497B"/>
                </a:solidFill>
                <a:latin typeface="Segoe UI"/>
                <a:cs typeface="Segoe UI"/>
              </a:rPr>
              <a:t> </a:t>
            </a:r>
            <a:r>
              <a:rPr sz="1800" spc="-5" dirty="0" smtClean="0">
                <a:solidFill>
                  <a:srgbClr val="60497B"/>
                </a:solidFill>
                <a:latin typeface="Segoe UI"/>
                <a:cs typeface="Segoe UI"/>
              </a:rPr>
              <a:t>(</a:t>
            </a:r>
            <a:r>
              <a:rPr lang="ru-RU" sz="1800" spc="-5" dirty="0" smtClean="0">
                <a:solidFill>
                  <a:srgbClr val="60497B"/>
                </a:solidFill>
                <a:latin typeface="Segoe UI"/>
                <a:cs typeface="Segoe UI"/>
              </a:rPr>
              <a:t>Москва-</a:t>
            </a:r>
            <a:r>
              <a:rPr sz="1800" spc="-5" dirty="0" err="1" smtClean="0">
                <a:solidFill>
                  <a:srgbClr val="60497B"/>
                </a:solidFill>
                <a:latin typeface="Segoe UI"/>
                <a:cs typeface="Segoe UI"/>
              </a:rPr>
              <a:t>Воронеж</a:t>
            </a:r>
            <a:r>
              <a:rPr sz="1800" spc="-5" dirty="0" smtClean="0">
                <a:solidFill>
                  <a:srgbClr val="60497B"/>
                </a:solidFill>
                <a:latin typeface="Segoe UI"/>
                <a:cs typeface="Segoe UI"/>
              </a:rPr>
              <a:t>)</a:t>
            </a:r>
            <a:r>
              <a:rPr lang="ru-RU" sz="1800" spc="-5" dirty="0" smtClean="0">
                <a:solidFill>
                  <a:srgbClr val="60497B"/>
                </a:solidFill>
                <a:latin typeface="Segoe UI"/>
                <a:cs typeface="Segoe UI"/>
              </a:rPr>
              <a:t>.</a:t>
            </a:r>
          </a:p>
          <a:p>
            <a:pPr marL="12700" marR="5080">
              <a:lnSpc>
                <a:spcPct val="100000"/>
              </a:lnSpc>
            </a:pPr>
            <a:r>
              <a:rPr lang="ru-RU" spc="-5" dirty="0" smtClean="0">
                <a:solidFill>
                  <a:srgbClr val="60497B"/>
                </a:solidFill>
                <a:latin typeface="Segoe UI"/>
                <a:cs typeface="Segoe UI"/>
              </a:rPr>
              <a:t>Рейтинговое агентство </a:t>
            </a:r>
            <a:r>
              <a:rPr lang="en-US" spc="-5" dirty="0" smtClean="0">
                <a:solidFill>
                  <a:srgbClr val="60497B"/>
                </a:solidFill>
                <a:latin typeface="Segoe UI"/>
                <a:cs typeface="Segoe UI"/>
              </a:rPr>
              <a:t>Biz-B</a:t>
            </a:r>
          </a:p>
          <a:p>
            <a:pPr marL="12700" marR="5080">
              <a:lnSpc>
                <a:spcPct val="100000"/>
              </a:lnSpc>
            </a:pPr>
            <a:r>
              <a:rPr lang="ru-RU" spc="-5" dirty="0" err="1" smtClean="0">
                <a:solidFill>
                  <a:srgbClr val="60497B"/>
                </a:solidFill>
                <a:latin typeface="Segoe UI"/>
                <a:cs typeface="Segoe UI"/>
              </a:rPr>
              <a:t>АРСЭП</a:t>
            </a:r>
            <a:r>
              <a:rPr lang="ru-RU" spc="-5" dirty="0" smtClean="0">
                <a:solidFill>
                  <a:srgbClr val="60497B"/>
                </a:solidFill>
                <a:latin typeface="Segoe UI"/>
                <a:cs typeface="Segoe UI"/>
              </a:rPr>
              <a:t> (Агентство социально-экономических исследований), </a:t>
            </a:r>
            <a:r>
              <a:rPr lang="ru-RU" spc="-5" dirty="0" err="1" smtClean="0">
                <a:solidFill>
                  <a:srgbClr val="60497B"/>
                </a:solidFill>
                <a:latin typeface="Segoe UI"/>
                <a:cs typeface="Segoe UI"/>
              </a:rPr>
              <a:t>ЦФО</a:t>
            </a:r>
            <a:endParaRPr lang="ru-RU" spc="-5" dirty="0" smtClean="0">
              <a:solidFill>
                <a:srgbClr val="60497B"/>
              </a:solidFill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</a:pPr>
            <a:r>
              <a:rPr lang="ru-RU" sz="1800" spc="-5" dirty="0" smtClean="0">
                <a:solidFill>
                  <a:srgbClr val="60497B"/>
                </a:solidFill>
                <a:latin typeface="Segoe UI"/>
                <a:cs typeface="Segoe UI"/>
              </a:rPr>
              <a:t>Консалтинговое агентство «Консул» и др.</a:t>
            </a:r>
            <a:endParaRPr sz="1800" dirty="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5419" y="4692396"/>
            <a:ext cx="1702307" cy="11353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7347" y="4864608"/>
            <a:ext cx="2362570" cy="7715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7424" y="6007607"/>
            <a:ext cx="2804159" cy="57357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4608" y="5774435"/>
            <a:ext cx="1467611" cy="101498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16267" y="5125211"/>
            <a:ext cx="2724912" cy="74066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05244" y="6202407"/>
            <a:ext cx="1810511" cy="411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9301" y="1221804"/>
            <a:ext cx="4783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ИНФОРМАЦИОННЫЕ</a:t>
            </a:r>
            <a:r>
              <a:rPr spc="-60" dirty="0"/>
              <a:t> </a:t>
            </a:r>
            <a:r>
              <a:rPr spc="-15" dirty="0"/>
              <a:t>РЕСУРСЫ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51100" y="1850034"/>
            <a:ext cx="7244715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5985">
              <a:lnSpc>
                <a:spcPct val="100000"/>
              </a:lnSpc>
              <a:spcBef>
                <a:spcPts val="100"/>
              </a:spcBef>
              <a:tabLst>
                <a:tab pos="2479675" algn="l"/>
              </a:tabLst>
            </a:pPr>
            <a:r>
              <a:rPr sz="1800" spc="-5" dirty="0" err="1" smtClean="0">
                <a:solidFill>
                  <a:srgbClr val="60497B"/>
                </a:solidFill>
                <a:latin typeface="Calibri"/>
                <a:cs typeface="Calibri"/>
              </a:rPr>
              <a:t>Страница</a:t>
            </a:r>
            <a:r>
              <a:rPr sz="1800" spc="-5" dirty="0" smtClean="0">
                <a:solidFill>
                  <a:srgbClr val="60497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0497B"/>
                </a:solidFill>
                <a:latin typeface="Calibri"/>
                <a:cs typeface="Calibri"/>
              </a:rPr>
              <a:t>кафедры: сайт </a:t>
            </a:r>
            <a:r>
              <a:rPr sz="1800" spc="5" dirty="0">
                <a:solidFill>
                  <a:srgbClr val="60497B"/>
                </a:solidFill>
                <a:latin typeface="Calibri"/>
                <a:cs typeface="Calibri"/>
              </a:rPr>
              <a:t>ВГТУ </a:t>
            </a:r>
            <a:r>
              <a:rPr sz="1800" dirty="0">
                <a:solidFill>
                  <a:srgbClr val="60497B"/>
                </a:solidFill>
                <a:latin typeface="Calibri"/>
                <a:cs typeface="Calibri"/>
              </a:rPr>
              <a:t>–</a:t>
            </a:r>
            <a:r>
              <a:rPr sz="1800" spc="125" dirty="0">
                <a:solidFill>
                  <a:srgbClr val="60497B"/>
                </a:solidFill>
                <a:latin typeface="Calibri"/>
                <a:cs typeface="Calibri"/>
              </a:rPr>
              <a:t> </a:t>
            </a:r>
            <a:r>
              <a:rPr sz="18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http://cchgeu.ru/education/cafedras/kafso/</a:t>
            </a:r>
            <a:endParaRPr sz="1800" dirty="0">
              <a:latin typeface="Calibri"/>
              <a:cs typeface="Calibri"/>
            </a:endParaRPr>
          </a:p>
          <a:p>
            <a:pPr marL="12700" marR="268605">
              <a:lnSpc>
                <a:spcPct val="100000"/>
              </a:lnSpc>
            </a:pPr>
            <a:r>
              <a:rPr sz="1800" spc="-30" dirty="0" err="1" smtClean="0">
                <a:solidFill>
                  <a:srgbClr val="60497B"/>
                </a:solidFill>
                <a:latin typeface="Calibri"/>
                <a:cs typeface="Calibri"/>
              </a:rPr>
              <a:t>Группа</a:t>
            </a:r>
            <a:r>
              <a:rPr sz="1800" spc="-30" dirty="0" smtClean="0">
                <a:solidFill>
                  <a:srgbClr val="60497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0497B"/>
                </a:solidFill>
                <a:latin typeface="Calibri"/>
                <a:cs typeface="Calibri"/>
              </a:rPr>
              <a:t>кафедры «Связи </a:t>
            </a:r>
            <a:r>
              <a:rPr sz="1800" dirty="0">
                <a:solidFill>
                  <a:srgbClr val="60497B"/>
                </a:solidFill>
                <a:latin typeface="Calibri"/>
                <a:cs typeface="Calibri"/>
              </a:rPr>
              <a:t>с </a:t>
            </a:r>
            <a:r>
              <a:rPr sz="1800" spc="-5" dirty="0" err="1">
                <a:solidFill>
                  <a:srgbClr val="60497B"/>
                </a:solidFill>
                <a:latin typeface="Calibri"/>
                <a:cs typeface="Calibri"/>
              </a:rPr>
              <a:t>общественностью</a:t>
            </a:r>
            <a:r>
              <a:rPr sz="1800" spc="-5" dirty="0" smtClean="0">
                <a:solidFill>
                  <a:srgbClr val="60497B"/>
                </a:solidFill>
                <a:latin typeface="Calibri"/>
                <a:cs typeface="Calibri"/>
              </a:rPr>
              <a:t>»</a:t>
            </a:r>
            <a:r>
              <a:rPr lang="ru-RU" sz="1800" spc="-5" dirty="0" smtClean="0">
                <a:solidFill>
                  <a:srgbClr val="60497B"/>
                </a:solidFill>
                <a:latin typeface="Calibri"/>
                <a:cs typeface="Calibri"/>
              </a:rPr>
              <a:t> ВК</a:t>
            </a:r>
            <a:r>
              <a:rPr sz="1800" spc="-5" dirty="0" smtClean="0">
                <a:solidFill>
                  <a:srgbClr val="60497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0497B"/>
                </a:solidFill>
                <a:latin typeface="Calibri"/>
                <a:cs typeface="Calibri"/>
              </a:rPr>
              <a:t>–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https://vk.com/pr_vgasu </a:t>
            </a:r>
            <a:r>
              <a:rPr sz="18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endParaRPr lang="ru-RU" sz="1800" spc="-10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pPr marL="12700" marR="268605">
              <a:lnSpc>
                <a:spcPct val="100000"/>
              </a:lnSpc>
            </a:pPr>
            <a:r>
              <a:rPr lang="ru-RU" spc="-30" dirty="0" smtClean="0">
                <a:solidFill>
                  <a:srgbClr val="60497B"/>
                </a:solidFill>
                <a:cs typeface="Calibri"/>
              </a:rPr>
              <a:t>Студенческая газета </a:t>
            </a:r>
            <a:r>
              <a:rPr lang="ru-RU" spc="-5" dirty="0">
                <a:solidFill>
                  <a:srgbClr val="60497B"/>
                </a:solidFill>
                <a:cs typeface="Calibri"/>
              </a:rPr>
              <a:t>«PR-на</a:t>
            </a:r>
            <a:r>
              <a:rPr lang="ru-RU" spc="65" dirty="0">
                <a:solidFill>
                  <a:srgbClr val="60497B"/>
                </a:solidFill>
                <a:cs typeface="Calibri"/>
              </a:rPr>
              <a:t> </a:t>
            </a:r>
            <a:r>
              <a:rPr lang="ru-RU" spc="-5" dirty="0">
                <a:solidFill>
                  <a:srgbClr val="60497B"/>
                </a:solidFill>
                <a:cs typeface="Calibri"/>
              </a:rPr>
              <a:t>связи!» </a:t>
            </a:r>
            <a:r>
              <a:rPr lang="ru-RU" spc="40" dirty="0">
                <a:solidFill>
                  <a:srgbClr val="60497B"/>
                </a:solidFill>
                <a:cs typeface="Calibri"/>
              </a:rPr>
              <a:t> </a:t>
            </a:r>
            <a:r>
              <a:rPr lang="ru-RU" dirty="0" smtClean="0">
                <a:solidFill>
                  <a:srgbClr val="60497B"/>
                </a:solidFill>
                <a:cs typeface="Calibri"/>
              </a:rPr>
              <a:t>–</a:t>
            </a:r>
            <a:r>
              <a:rPr lang="ru-RU" u="heavy" spc="-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3"/>
              </a:rPr>
              <a:t>https://vk.com/prnasvyazi</a:t>
            </a:r>
            <a:endParaRPr lang="ru-RU" sz="1800" spc="-30" dirty="0" smtClean="0">
              <a:solidFill>
                <a:srgbClr val="60497B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30" dirty="0" err="1" smtClean="0">
                <a:solidFill>
                  <a:srgbClr val="60497B"/>
                </a:solidFill>
                <a:latin typeface="Calibri"/>
                <a:cs typeface="Calibri"/>
              </a:rPr>
              <a:t>Группа</a:t>
            </a:r>
            <a:r>
              <a:rPr sz="1800" spc="-30" dirty="0" smtClean="0">
                <a:solidFill>
                  <a:srgbClr val="60497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0497B"/>
                </a:solidFill>
                <a:latin typeface="Calibri"/>
                <a:cs typeface="Calibri"/>
              </a:rPr>
              <a:t>«PR </a:t>
            </a:r>
            <a:r>
              <a:rPr sz="1800" spc="-10" dirty="0">
                <a:solidFill>
                  <a:srgbClr val="60497B"/>
                </a:solidFill>
                <a:latin typeface="Calibri"/>
                <a:cs typeface="Calibri"/>
              </a:rPr>
              <a:t>прямого </a:t>
            </a:r>
            <a:r>
              <a:rPr sz="1800" spc="-5" dirty="0">
                <a:solidFill>
                  <a:srgbClr val="60497B"/>
                </a:solidFill>
                <a:latin typeface="Calibri"/>
                <a:cs typeface="Calibri"/>
              </a:rPr>
              <a:t>действия. </a:t>
            </a:r>
            <a:r>
              <a:rPr sz="1800" spc="-10" dirty="0">
                <a:solidFill>
                  <a:srgbClr val="60497B"/>
                </a:solidFill>
                <a:latin typeface="Calibri"/>
                <a:cs typeface="Calibri"/>
              </a:rPr>
              <a:t>Мастерская </a:t>
            </a:r>
            <a:r>
              <a:rPr sz="1800" spc="-5" dirty="0">
                <a:solidFill>
                  <a:srgbClr val="60497B"/>
                </a:solidFill>
                <a:latin typeface="Calibri"/>
                <a:cs typeface="Calibri"/>
              </a:rPr>
              <a:t>профессионалов»</a:t>
            </a:r>
            <a:r>
              <a:rPr sz="1800" spc="114" dirty="0">
                <a:solidFill>
                  <a:srgbClr val="60497B"/>
                </a:solidFill>
                <a:latin typeface="Calibri"/>
                <a:cs typeface="Calibri"/>
              </a:rPr>
              <a:t> </a:t>
            </a:r>
            <a:r>
              <a:rPr sz="1800" dirty="0" smtClean="0">
                <a:solidFill>
                  <a:srgbClr val="60497B"/>
                </a:solidFill>
                <a:latin typeface="Calibri"/>
                <a:cs typeface="Calibri"/>
              </a:rPr>
              <a:t>–</a:t>
            </a:r>
            <a:r>
              <a:rPr lang="en-US" dirty="0" smtClean="0">
                <a:cs typeface="Calibri"/>
              </a:rPr>
              <a:t>https://vk.com/club193350075</a:t>
            </a:r>
            <a:endParaRPr lang="ru-RU" dirty="0" smtClean="0">
              <a:cs typeface="Calibri"/>
            </a:endParaRPr>
          </a:p>
          <a:p>
            <a:pPr marL="12700"/>
            <a:r>
              <a:rPr lang="en-US" dirty="0" err="1" smtClean="0"/>
              <a:t>Profi</a:t>
            </a:r>
            <a:r>
              <a:rPr lang="en-US" dirty="0" smtClean="0"/>
              <a:t> </a:t>
            </a:r>
            <a:r>
              <a:rPr lang="en-US" dirty="0" err="1" smtClean="0"/>
              <a:t>communica</a:t>
            </a:r>
            <a:r>
              <a:rPr lang="ru-RU" dirty="0" smtClean="0"/>
              <a:t> (дистанционное обучение) - </a:t>
            </a:r>
            <a:r>
              <a:rPr sz="1800" u="heavy" spc="-1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https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://</a:t>
            </a:r>
            <a:r>
              <a:rPr sz="1800" u="heavy" spc="-1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vk.com/club31511967</a:t>
            </a:r>
            <a:endParaRPr lang="ru-RU" sz="1800" u="heavy" spc="-10" dirty="0" smtClean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12700" marR="867410">
              <a:tabLst>
                <a:tab pos="4693920" algn="l"/>
              </a:tabLst>
            </a:pPr>
            <a:r>
              <a:rPr lang="ru-RU" dirty="0" smtClean="0"/>
              <a:t>Абитуриент </a:t>
            </a:r>
            <a:r>
              <a:rPr lang="en-US" dirty="0" smtClean="0"/>
              <a:t>WOW_PR</a:t>
            </a:r>
            <a:r>
              <a:rPr sz="1800" dirty="0" smtClean="0">
                <a:solidFill>
                  <a:srgbClr val="60497B"/>
                </a:solidFill>
                <a:latin typeface="Calibri"/>
                <a:cs typeface="Calibri"/>
              </a:rPr>
              <a:t>– </a:t>
            </a:r>
            <a:r>
              <a:rPr lang="en-US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5"/>
              </a:rPr>
              <a:t>https://</a:t>
            </a:r>
            <a:r>
              <a:rPr lang="en-US" u="heavy" spc="-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5"/>
              </a:rPr>
              <a:t>vk.com/wow_pr_vgtu</a:t>
            </a:r>
            <a:endParaRPr lang="ru-RU" u="heavy" spc="-5" dirty="0" smtClean="0">
              <a:solidFill>
                <a:srgbClr val="0000FF"/>
              </a:solidFill>
              <a:uFill>
                <a:solidFill>
                  <a:srgbClr val="0000FF"/>
                </a:solidFill>
              </a:uFill>
              <a:cs typeface="Calibri"/>
            </a:endParaRPr>
          </a:p>
          <a:p>
            <a:pPr marL="12700" marR="867410">
              <a:tabLst>
                <a:tab pos="4693920" algn="l"/>
              </a:tabLst>
            </a:pPr>
            <a:r>
              <a:rPr sz="1800" spc="-30" dirty="0" err="1" smtClean="0">
                <a:solidFill>
                  <a:srgbClr val="60497B"/>
                </a:solidFill>
                <a:latin typeface="Calibri"/>
                <a:cs typeface="Calibri"/>
              </a:rPr>
              <a:t>Группа</a:t>
            </a:r>
            <a:r>
              <a:rPr sz="1800" spc="-30" dirty="0" smtClean="0">
                <a:solidFill>
                  <a:srgbClr val="60497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0497B"/>
                </a:solidFill>
                <a:latin typeface="Calibri"/>
                <a:cs typeface="Calibri"/>
              </a:rPr>
              <a:t>«Клуб </a:t>
            </a:r>
            <a:r>
              <a:rPr sz="1800" spc="-10" dirty="0">
                <a:solidFill>
                  <a:srgbClr val="60497B"/>
                </a:solidFill>
                <a:latin typeface="Calibri"/>
                <a:cs typeface="Calibri"/>
              </a:rPr>
              <a:t>выпускников» </a:t>
            </a:r>
            <a:r>
              <a:rPr sz="1800" dirty="0">
                <a:solidFill>
                  <a:srgbClr val="60497B"/>
                </a:solidFill>
                <a:latin typeface="Calibri"/>
                <a:cs typeface="Calibri"/>
              </a:rPr>
              <a:t>–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https://</a:t>
            </a:r>
            <a:r>
              <a:rPr sz="1800" u="heavy" spc="-10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vk.com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/</a:t>
            </a:r>
            <a:r>
              <a:rPr sz="1800" u="heavy" spc="-10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club_pr_vgasu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ru-RU" u="heavy" dirty="0" smtClean="0"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Мобильная пресс-служба </a:t>
            </a:r>
            <a:r>
              <a:rPr lang="en-US" u="heavy" dirty="0" smtClean="0"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 </a:t>
            </a:r>
            <a:r>
              <a:rPr lang="ru-RU" u="heavy" dirty="0" smtClean="0"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«</a:t>
            </a:r>
            <a:r>
              <a:rPr lang="en-US" u="heavy" dirty="0" err="1" smtClean="0"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PressPublika</a:t>
            </a:r>
            <a:r>
              <a:rPr lang="ru-RU" u="heavy" dirty="0" smtClean="0"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»</a:t>
            </a:r>
          </a:p>
          <a:p>
            <a:pPr marL="12700" marR="867410">
              <a:tabLst>
                <a:tab pos="4693920" algn="l"/>
              </a:tabLst>
            </a:pPr>
            <a:r>
              <a:rPr lang="ru-RU" u="heavy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ЧАТбот</a:t>
            </a:r>
            <a:r>
              <a:rPr lang="ru-RU" u="heavy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кафедры </a:t>
            </a:r>
            <a:r>
              <a:rPr lang="en-US" u="sng" dirty="0">
                <a:hlinkClick r:id="rId6"/>
              </a:rPr>
              <a:t>https://</a:t>
            </a:r>
            <a:r>
              <a:rPr lang="en-US" u="sng" dirty="0" err="1" smtClean="0">
                <a:hlinkClick r:id="rId6"/>
              </a:rPr>
              <a:t>t.me</a:t>
            </a:r>
            <a:r>
              <a:rPr lang="en-US" u="sng" dirty="0" smtClean="0">
                <a:hlinkClick r:id="rId6"/>
              </a:rPr>
              <a:t>/</a:t>
            </a:r>
            <a:r>
              <a:rPr lang="en-US" u="sng" dirty="0" err="1" smtClean="0">
                <a:hlinkClick r:id="rId6"/>
              </a:rPr>
              <a:t>Vgtu_bot</a:t>
            </a:r>
            <a:endParaRPr lang="ru-RU" u="sng" dirty="0" smtClean="0"/>
          </a:p>
          <a:p>
            <a:pPr marL="12700" marR="867410">
              <a:tabLst>
                <a:tab pos="4693920" algn="l"/>
              </a:tabLst>
            </a:pPr>
            <a:r>
              <a:rPr lang="ru-RU" u="heavy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Информационный бюллетень «</a:t>
            </a:r>
            <a:r>
              <a:rPr lang="en-US" u="heavy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PR-</a:t>
            </a:r>
            <a:r>
              <a:rPr lang="ru-RU" u="heavy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дайджест».</a:t>
            </a:r>
            <a:endParaRPr lang="ru-RU" u="heavy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12700" marR="867410">
              <a:tabLst>
                <a:tab pos="4693920" algn="l"/>
              </a:tabLst>
            </a:pPr>
            <a:r>
              <a:rPr lang="ru-RU" sz="1800" dirty="0" smtClean="0">
                <a:latin typeface="Calibri"/>
                <a:cs typeface="Calibri"/>
              </a:rPr>
              <a:t>Телеграмм канал кафедры </a:t>
            </a:r>
            <a:r>
              <a:rPr lang="en-US" sz="1800" dirty="0" smtClean="0">
                <a:latin typeface="Calibri"/>
                <a:cs typeface="Calibri"/>
                <a:hlinkClick r:id="rId7"/>
              </a:rPr>
              <a:t>https://</a:t>
            </a:r>
            <a:r>
              <a:rPr lang="en-US" sz="1800" dirty="0" err="1" smtClean="0">
                <a:latin typeface="Calibri"/>
                <a:cs typeface="Calibri"/>
                <a:hlinkClick r:id="rId7"/>
              </a:rPr>
              <a:t>t.me</a:t>
            </a:r>
            <a:r>
              <a:rPr lang="en-US" sz="1800" dirty="0" smtClean="0">
                <a:latin typeface="Calibri"/>
                <a:cs typeface="Calibri"/>
                <a:hlinkClick r:id="rId7"/>
              </a:rPr>
              <a:t>/</a:t>
            </a:r>
            <a:r>
              <a:rPr lang="en-US" sz="1800" dirty="0" err="1" smtClean="0">
                <a:latin typeface="Calibri"/>
                <a:cs typeface="Calibri"/>
                <a:hlinkClick r:id="rId7"/>
              </a:rPr>
              <a:t>wow_pr</a:t>
            </a:r>
            <a:endParaRPr lang="en-US" sz="1800" dirty="0" smtClean="0">
              <a:latin typeface="Calibri"/>
              <a:cs typeface="Calibri"/>
            </a:endParaRPr>
          </a:p>
          <a:p>
            <a:pPr marL="12700" marR="867410">
              <a:tabLst>
                <a:tab pos="4693920" algn="l"/>
              </a:tabLst>
            </a:pP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42795" marR="508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РАЗВИТИЕ </a:t>
            </a:r>
            <a:r>
              <a:rPr spc="-5" dirty="0"/>
              <a:t>УЧЕБНО – </a:t>
            </a:r>
            <a:r>
              <a:rPr spc="-30" dirty="0"/>
              <a:t>МЕТОДИЧЕСКОЙ  </a:t>
            </a:r>
            <a:r>
              <a:rPr spc="-40" dirty="0"/>
              <a:t>РАБОТЫ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62480" y="2340313"/>
            <a:ext cx="7907020" cy="163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3750"/>
              <a:buFont typeface="Wingdings"/>
              <a:buChar char=""/>
              <a:tabLst>
                <a:tab pos="173355" algn="l"/>
              </a:tabLst>
            </a:pPr>
            <a:r>
              <a:rPr sz="1600" spc="-15" dirty="0">
                <a:solidFill>
                  <a:srgbClr val="60497B"/>
                </a:solidFill>
                <a:latin typeface="Segoe UI"/>
                <a:cs typeface="Segoe UI"/>
              </a:rPr>
              <a:t>Разработка 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новых образовательных </a:t>
            </a: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продуктов 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по перспективным направлениям  </a:t>
            </a: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развития 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профессиональной</a:t>
            </a:r>
            <a:r>
              <a:rPr sz="1800" b="1" spc="5" dirty="0">
                <a:solidFill>
                  <a:srgbClr val="60497B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60497B"/>
                </a:solidFill>
                <a:latin typeface="Segoe UI"/>
                <a:cs typeface="Segoe UI"/>
              </a:rPr>
              <a:t>подготовки</a:t>
            </a:r>
            <a:endParaRPr sz="1800">
              <a:latin typeface="Segoe UI"/>
              <a:cs typeface="Segoe UI"/>
            </a:endParaRPr>
          </a:p>
          <a:p>
            <a:pPr marL="12700" marR="5080">
              <a:lnSpc>
                <a:spcPts val="2160"/>
              </a:lnSpc>
              <a:spcBef>
                <a:spcPts val="65"/>
              </a:spcBef>
              <a:buSzPct val="93750"/>
              <a:buFont typeface="Wingdings"/>
              <a:buChar char=""/>
              <a:tabLst>
                <a:tab pos="173355" algn="l"/>
              </a:tabLst>
            </a:pPr>
            <a:r>
              <a:rPr sz="1600" spc="-15" dirty="0">
                <a:solidFill>
                  <a:srgbClr val="60497B"/>
                </a:solidFill>
                <a:latin typeface="Segoe UI"/>
                <a:cs typeface="Segoe UI"/>
              </a:rPr>
              <a:t>Разработка 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и запуск </a:t>
            </a:r>
            <a:r>
              <a:rPr sz="1800" b="1" spc="-10" dirty="0">
                <a:solidFill>
                  <a:srgbClr val="60497B"/>
                </a:solidFill>
                <a:latin typeface="Segoe UI"/>
                <a:cs typeface="Segoe UI"/>
              </a:rPr>
              <a:t>англоязычных 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версий </a:t>
            </a:r>
            <a:r>
              <a:rPr sz="1800" b="1" spc="-10" dirty="0">
                <a:solidFill>
                  <a:srgbClr val="60497B"/>
                </a:solidFill>
                <a:latin typeface="Segoe UI"/>
                <a:cs typeface="Segoe UI"/>
              </a:rPr>
              <a:t>отдельных преподаваемых  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курсов</a:t>
            </a:r>
            <a:endParaRPr sz="1800">
              <a:latin typeface="Segoe UI"/>
              <a:cs typeface="Segoe UI"/>
            </a:endParaRPr>
          </a:p>
          <a:p>
            <a:pPr marL="12700" marR="5080">
              <a:lnSpc>
                <a:spcPts val="2160"/>
              </a:lnSpc>
              <a:buSzPct val="93750"/>
              <a:buFont typeface="Wingdings"/>
              <a:buChar char=""/>
              <a:tabLst>
                <a:tab pos="173355" algn="l"/>
                <a:tab pos="1902460" algn="l"/>
                <a:tab pos="1998345" algn="l"/>
                <a:tab pos="2263775" algn="l"/>
                <a:tab pos="3015615" algn="l"/>
                <a:tab pos="3321685" algn="l"/>
                <a:tab pos="3561079" algn="l"/>
                <a:tab pos="4428490" algn="l"/>
                <a:tab pos="5172075" algn="l"/>
                <a:tab pos="6456045" algn="l"/>
                <a:tab pos="6479540" algn="l"/>
                <a:tab pos="6853555" algn="l"/>
                <a:tab pos="6947534" algn="l"/>
              </a:tabLst>
            </a:pP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И</a:t>
            </a: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с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п</a:t>
            </a:r>
            <a:r>
              <a:rPr sz="1600" dirty="0">
                <a:solidFill>
                  <a:srgbClr val="60497B"/>
                </a:solidFill>
                <a:latin typeface="Segoe UI"/>
                <a:cs typeface="Segoe UI"/>
              </a:rPr>
              <a:t>о</a:t>
            </a:r>
            <a:r>
              <a:rPr sz="1600" spc="-20" dirty="0">
                <a:solidFill>
                  <a:srgbClr val="60497B"/>
                </a:solidFill>
                <a:latin typeface="Segoe UI"/>
                <a:cs typeface="Segoe UI"/>
              </a:rPr>
              <a:t>л</a:t>
            </a:r>
            <a:r>
              <a:rPr sz="1600" dirty="0">
                <a:solidFill>
                  <a:srgbClr val="60497B"/>
                </a:solidFill>
                <a:latin typeface="Segoe UI"/>
                <a:cs typeface="Segoe UI"/>
              </a:rPr>
              <a:t>ьз</a:t>
            </a:r>
            <a:r>
              <a:rPr sz="1600" spc="-15" dirty="0">
                <a:solidFill>
                  <a:srgbClr val="60497B"/>
                </a:solidFill>
                <a:latin typeface="Segoe UI"/>
                <a:cs typeface="Segoe UI"/>
              </a:rPr>
              <a:t>о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ван</a:t>
            </a: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и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е</a:t>
            </a:r>
            <a:r>
              <a:rPr sz="1600" dirty="0">
                <a:solidFill>
                  <a:srgbClr val="60497B"/>
                </a:solidFill>
                <a:latin typeface="Segoe UI"/>
                <a:cs typeface="Segoe UI"/>
              </a:rPr>
              <a:t>	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о</a:t>
            </a:r>
            <a:r>
              <a:rPr sz="1800" b="1" spc="10" dirty="0">
                <a:solidFill>
                  <a:srgbClr val="60497B"/>
                </a:solidFill>
                <a:latin typeface="Segoe UI"/>
                <a:cs typeface="Segoe UI"/>
              </a:rPr>
              <a:t>н</a:t>
            </a:r>
            <a:r>
              <a:rPr sz="1800" b="1" spc="-10" dirty="0">
                <a:solidFill>
                  <a:srgbClr val="60497B"/>
                </a:solidFill>
                <a:latin typeface="Segoe UI"/>
                <a:cs typeface="Segoe UI"/>
              </a:rPr>
              <a:t>л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а</a:t>
            </a:r>
            <a:r>
              <a:rPr sz="1800" b="1" spc="-15" dirty="0">
                <a:solidFill>
                  <a:srgbClr val="60497B"/>
                </a:solidFill>
                <a:latin typeface="Segoe UI"/>
                <a:cs typeface="Segoe UI"/>
              </a:rPr>
              <a:t>й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н	ку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р</a:t>
            </a:r>
            <a:r>
              <a:rPr sz="1800" b="1" spc="-20" dirty="0">
                <a:solidFill>
                  <a:srgbClr val="60497B"/>
                </a:solidFill>
                <a:latin typeface="Segoe UI"/>
                <a:cs typeface="Segoe UI"/>
              </a:rPr>
              <a:t>с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о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в,	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он</a:t>
            </a:r>
            <a:r>
              <a:rPr sz="1800" b="1" spc="-10" dirty="0">
                <a:solidFill>
                  <a:srgbClr val="60497B"/>
                </a:solidFill>
                <a:latin typeface="Segoe UI"/>
                <a:cs typeface="Segoe UI"/>
              </a:rPr>
              <a:t>л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ай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н</a:t>
            </a:r>
            <a:r>
              <a:rPr sz="1800" b="1" spc="-10" dirty="0">
                <a:solidFill>
                  <a:srgbClr val="60497B"/>
                </a:solidFill>
                <a:latin typeface="Segoe UI"/>
                <a:cs typeface="Segoe UI"/>
              </a:rPr>
              <a:t>-л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е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к</a:t>
            </a:r>
            <a:r>
              <a:rPr sz="1800" b="1" spc="15" dirty="0">
                <a:solidFill>
                  <a:srgbClr val="60497B"/>
                </a:solidFill>
                <a:latin typeface="Segoe UI"/>
                <a:cs typeface="Segoe UI"/>
              </a:rPr>
              <a:t>ц</a:t>
            </a:r>
            <a:r>
              <a:rPr sz="1800" b="1" spc="-15" dirty="0">
                <a:solidFill>
                  <a:srgbClr val="60497B"/>
                </a:solidFill>
                <a:latin typeface="Segoe UI"/>
                <a:cs typeface="Segoe UI"/>
              </a:rPr>
              <a:t>и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й	с	у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ч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ас</a:t>
            </a:r>
            <a:r>
              <a:rPr sz="1800" b="1" spc="-10" dirty="0">
                <a:solidFill>
                  <a:srgbClr val="60497B"/>
                </a:solidFill>
                <a:latin typeface="Segoe UI"/>
                <a:cs typeface="Segoe UI"/>
              </a:rPr>
              <a:t>т</a:t>
            </a:r>
            <a:r>
              <a:rPr sz="1800" b="1" spc="-15" dirty="0">
                <a:solidFill>
                  <a:srgbClr val="60497B"/>
                </a:solidFill>
                <a:latin typeface="Segoe UI"/>
                <a:cs typeface="Segoe UI"/>
              </a:rPr>
              <a:t>и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е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м  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пре</a:t>
            </a:r>
            <a:r>
              <a:rPr sz="1800" b="1" spc="10" dirty="0">
                <a:solidFill>
                  <a:srgbClr val="60497B"/>
                </a:solidFill>
                <a:latin typeface="Segoe UI"/>
                <a:cs typeface="Segoe UI"/>
              </a:rPr>
              <a:t>п</a:t>
            </a:r>
            <a:r>
              <a:rPr sz="1800" b="1" spc="-25" dirty="0">
                <a:solidFill>
                  <a:srgbClr val="60497B"/>
                </a:solidFill>
                <a:latin typeface="Segoe UI"/>
                <a:cs typeface="Segoe UI"/>
              </a:rPr>
              <a:t>о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д</a:t>
            </a:r>
            <a:r>
              <a:rPr sz="1800" b="1" spc="-15" dirty="0">
                <a:solidFill>
                  <a:srgbClr val="60497B"/>
                </a:solidFill>
                <a:latin typeface="Segoe UI"/>
                <a:cs typeface="Segoe UI"/>
              </a:rPr>
              <a:t>а</a:t>
            </a:r>
            <a:r>
              <a:rPr sz="1800" b="1" spc="-20" dirty="0">
                <a:solidFill>
                  <a:srgbClr val="60497B"/>
                </a:solidFill>
                <a:latin typeface="Segoe UI"/>
                <a:cs typeface="Segoe UI"/>
              </a:rPr>
              <a:t>в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а</a:t>
            </a:r>
            <a:r>
              <a:rPr sz="1800" b="1" spc="-30" dirty="0">
                <a:solidFill>
                  <a:srgbClr val="60497B"/>
                </a:solidFill>
                <a:latin typeface="Segoe UI"/>
                <a:cs typeface="Segoe UI"/>
              </a:rPr>
              <a:t>т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е</a:t>
            </a:r>
            <a:r>
              <a:rPr sz="1800" b="1" spc="-10" dirty="0">
                <a:solidFill>
                  <a:srgbClr val="60497B"/>
                </a:solidFill>
                <a:latin typeface="Segoe UI"/>
                <a:cs typeface="Segoe UI"/>
              </a:rPr>
              <a:t>л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е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й		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и</a:t>
            </a:r>
            <a:r>
              <a:rPr sz="1600" dirty="0">
                <a:solidFill>
                  <a:srgbClr val="60497B"/>
                </a:solidFill>
                <a:latin typeface="Segoe UI"/>
                <a:cs typeface="Segoe UI"/>
              </a:rPr>
              <a:t>	</a:t>
            </a: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с</a:t>
            </a:r>
            <a:r>
              <a:rPr sz="1600" spc="40" dirty="0">
                <a:solidFill>
                  <a:srgbClr val="60497B"/>
                </a:solidFill>
                <a:latin typeface="Segoe UI"/>
                <a:cs typeface="Segoe UI"/>
              </a:rPr>
              <a:t>т</a:t>
            </a:r>
            <a:r>
              <a:rPr sz="1600" spc="-95" dirty="0">
                <a:solidFill>
                  <a:srgbClr val="60497B"/>
                </a:solidFill>
                <a:latin typeface="Segoe UI"/>
                <a:cs typeface="Segoe UI"/>
              </a:rPr>
              <a:t>у</a:t>
            </a:r>
            <a:r>
              <a:rPr sz="1600" dirty="0">
                <a:solidFill>
                  <a:srgbClr val="60497B"/>
                </a:solidFill>
                <a:latin typeface="Segoe UI"/>
                <a:cs typeface="Segoe UI"/>
              </a:rPr>
              <a:t>д</a:t>
            </a: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е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н</a:t>
            </a:r>
            <a:r>
              <a:rPr sz="1600" spc="-25" dirty="0">
                <a:solidFill>
                  <a:srgbClr val="60497B"/>
                </a:solidFill>
                <a:latin typeface="Segoe UI"/>
                <a:cs typeface="Segoe UI"/>
              </a:rPr>
              <a:t>т</a:t>
            </a:r>
            <a:r>
              <a:rPr sz="1600" dirty="0">
                <a:solidFill>
                  <a:srgbClr val="60497B"/>
                </a:solidFill>
                <a:latin typeface="Segoe UI"/>
                <a:cs typeface="Segoe UI"/>
              </a:rPr>
              <a:t>о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в</a:t>
            </a:r>
            <a:r>
              <a:rPr sz="1600" dirty="0">
                <a:solidFill>
                  <a:srgbClr val="60497B"/>
                </a:solidFill>
                <a:latin typeface="Segoe UI"/>
                <a:cs typeface="Segoe UI"/>
              </a:rPr>
              <a:t>	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с</a:t>
            </a:r>
            <a:r>
              <a:rPr sz="1600" dirty="0">
                <a:solidFill>
                  <a:srgbClr val="60497B"/>
                </a:solidFill>
                <a:latin typeface="Segoe UI"/>
                <a:cs typeface="Segoe UI"/>
              </a:rPr>
              <a:t>	</a:t>
            </a:r>
            <a:r>
              <a:rPr sz="1600" spc="15" dirty="0">
                <a:solidFill>
                  <a:srgbClr val="60497B"/>
                </a:solidFill>
                <a:latin typeface="Segoe UI"/>
                <a:cs typeface="Segoe UI"/>
              </a:rPr>
              <a:t>п</a:t>
            </a:r>
            <a:r>
              <a:rPr sz="1600" dirty="0">
                <a:solidFill>
                  <a:srgbClr val="60497B"/>
                </a:solidFill>
                <a:latin typeface="Segoe UI"/>
                <a:cs typeface="Segoe UI"/>
              </a:rPr>
              <a:t>о</a:t>
            </a: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с</a:t>
            </a:r>
            <a:r>
              <a:rPr sz="1600" spc="-20" dirty="0">
                <a:solidFill>
                  <a:srgbClr val="60497B"/>
                </a:solidFill>
                <a:latin typeface="Segoe UI"/>
                <a:cs typeface="Segoe UI"/>
              </a:rPr>
              <a:t>л</a:t>
            </a:r>
            <a:r>
              <a:rPr sz="1600" spc="5" dirty="0">
                <a:solidFill>
                  <a:srgbClr val="60497B"/>
                </a:solidFill>
                <a:latin typeface="Segoe UI"/>
                <a:cs typeface="Segoe UI"/>
              </a:rPr>
              <a:t>е</a:t>
            </a:r>
            <a:r>
              <a:rPr sz="1600" dirty="0">
                <a:solidFill>
                  <a:srgbClr val="60497B"/>
                </a:solidFill>
                <a:latin typeface="Segoe UI"/>
                <a:cs typeface="Segoe UI"/>
              </a:rPr>
              <a:t>д</a:t>
            </a:r>
            <a:r>
              <a:rPr sz="1600" spc="-15" dirty="0">
                <a:solidFill>
                  <a:srgbClr val="60497B"/>
                </a:solidFill>
                <a:latin typeface="Segoe UI"/>
                <a:cs typeface="Segoe UI"/>
              </a:rPr>
              <a:t>у</a:t>
            </a:r>
            <a:r>
              <a:rPr sz="1600" spc="5" dirty="0">
                <a:solidFill>
                  <a:srgbClr val="60497B"/>
                </a:solidFill>
                <a:latin typeface="Segoe UI"/>
                <a:cs typeface="Segoe UI"/>
              </a:rPr>
              <a:t>ю</a:t>
            </a:r>
            <a:r>
              <a:rPr sz="1600" dirty="0">
                <a:solidFill>
                  <a:srgbClr val="60497B"/>
                </a:solidFill>
                <a:latin typeface="Segoe UI"/>
                <a:cs typeface="Segoe UI"/>
              </a:rPr>
              <a:t>щ</a:t>
            </a:r>
            <a:r>
              <a:rPr sz="1600" spc="-25" dirty="0">
                <a:solidFill>
                  <a:srgbClr val="60497B"/>
                </a:solidFill>
                <a:latin typeface="Segoe UI"/>
                <a:cs typeface="Segoe UI"/>
              </a:rPr>
              <a:t>и</a:t>
            </a: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м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и</a:t>
            </a:r>
            <a:r>
              <a:rPr sz="1600" dirty="0">
                <a:solidFill>
                  <a:srgbClr val="60497B"/>
                </a:solidFill>
                <a:latin typeface="Segoe UI"/>
                <a:cs typeface="Segoe UI"/>
              </a:rPr>
              <a:t>	</a:t>
            </a: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с</a:t>
            </a:r>
            <a:r>
              <a:rPr sz="1600" spc="5" dirty="0">
                <a:solidFill>
                  <a:srgbClr val="60497B"/>
                </a:solidFill>
                <a:latin typeface="Segoe UI"/>
                <a:cs typeface="Segoe UI"/>
              </a:rPr>
              <a:t>е</a:t>
            </a: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ми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на</a:t>
            </a:r>
            <a:r>
              <a:rPr sz="1600" spc="-20" dirty="0">
                <a:solidFill>
                  <a:srgbClr val="60497B"/>
                </a:solidFill>
                <a:latin typeface="Segoe UI"/>
                <a:cs typeface="Segoe UI"/>
              </a:rPr>
              <a:t>р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а</a:t>
            </a: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м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и</a:t>
            </a:r>
            <a:r>
              <a:rPr sz="1600" dirty="0">
                <a:solidFill>
                  <a:srgbClr val="60497B"/>
                </a:solidFill>
                <a:latin typeface="Segoe UI"/>
                <a:cs typeface="Segoe UI"/>
              </a:rPr>
              <a:t>		</a:t>
            </a:r>
            <a:r>
              <a:rPr sz="1600" spc="15" dirty="0">
                <a:solidFill>
                  <a:srgbClr val="60497B"/>
                </a:solidFill>
                <a:latin typeface="Segoe UI"/>
                <a:cs typeface="Segoe UI"/>
              </a:rPr>
              <a:t>д</a:t>
            </a:r>
            <a:r>
              <a:rPr sz="1600" dirty="0">
                <a:solidFill>
                  <a:srgbClr val="60497B"/>
                </a:solidFill>
                <a:latin typeface="Segoe UI"/>
                <a:cs typeface="Segoe UI"/>
              </a:rPr>
              <a:t>л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я</a:t>
            </a:r>
            <a:r>
              <a:rPr sz="1600" dirty="0">
                <a:solidFill>
                  <a:srgbClr val="60497B"/>
                </a:solidFill>
                <a:latin typeface="Segoe UI"/>
                <a:cs typeface="Segoe UI"/>
              </a:rPr>
              <a:t>		д</a:t>
            </a: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и</a:t>
            </a:r>
            <a:r>
              <a:rPr sz="1600" spc="5" dirty="0">
                <a:solidFill>
                  <a:srgbClr val="60497B"/>
                </a:solidFill>
                <a:latin typeface="Segoe UI"/>
                <a:cs typeface="Segoe UI"/>
              </a:rPr>
              <a:t>с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к</a:t>
            </a:r>
            <a:r>
              <a:rPr sz="1600" spc="-15" dirty="0">
                <a:solidFill>
                  <a:srgbClr val="60497B"/>
                </a:solidFill>
                <a:latin typeface="Segoe UI"/>
                <a:cs typeface="Segoe UI"/>
              </a:rPr>
              <a:t>у</a:t>
            </a: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сси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й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2480" y="3955802"/>
            <a:ext cx="6293485" cy="816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4"/>
              </a:lnSpc>
              <a:spcBef>
                <a:spcPts val="95"/>
              </a:spcBef>
            </a:pP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(blended</a:t>
            </a:r>
            <a:r>
              <a:rPr sz="1600" spc="5" dirty="0">
                <a:solidFill>
                  <a:srgbClr val="60497B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learning)</a:t>
            </a:r>
            <a:endParaRPr sz="1600">
              <a:latin typeface="Segoe UI"/>
              <a:cs typeface="Segoe UI"/>
            </a:endParaRPr>
          </a:p>
          <a:p>
            <a:pPr marL="12700" marR="5080">
              <a:lnSpc>
                <a:spcPts val="2160"/>
              </a:lnSpc>
              <a:spcBef>
                <a:spcPts val="65"/>
              </a:spcBef>
              <a:buSzPct val="93750"/>
              <a:buFont typeface="Wingdings"/>
              <a:buChar char=""/>
              <a:tabLst>
                <a:tab pos="173355" algn="l"/>
                <a:tab pos="1489710" algn="l"/>
                <a:tab pos="3304540" algn="l"/>
                <a:tab pos="4449445" algn="l"/>
              </a:tabLst>
            </a:pP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С</a:t>
            </a:r>
            <a:r>
              <a:rPr sz="1600" spc="-15" dirty="0">
                <a:solidFill>
                  <a:srgbClr val="60497B"/>
                </a:solidFill>
                <a:latin typeface="Segoe UI"/>
                <a:cs typeface="Segoe UI"/>
              </a:rPr>
              <a:t>о</a:t>
            </a:r>
            <a:r>
              <a:rPr sz="1600" spc="10" dirty="0">
                <a:solidFill>
                  <a:srgbClr val="60497B"/>
                </a:solidFill>
                <a:latin typeface="Segoe UI"/>
                <a:cs typeface="Segoe UI"/>
              </a:rPr>
              <a:t>в</a:t>
            </a: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мес</a:t>
            </a:r>
            <a:r>
              <a:rPr sz="1600" spc="10" dirty="0">
                <a:solidFill>
                  <a:srgbClr val="60497B"/>
                </a:solidFill>
                <a:latin typeface="Segoe UI"/>
                <a:cs typeface="Segoe UI"/>
              </a:rPr>
              <a:t>т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ные</a:t>
            </a:r>
            <a:r>
              <a:rPr sz="1600" dirty="0">
                <a:solidFill>
                  <a:srgbClr val="60497B"/>
                </a:solidFill>
                <a:latin typeface="Segoe UI"/>
                <a:cs typeface="Segoe UI"/>
              </a:rPr>
              <a:t>	о</a:t>
            </a:r>
            <a:r>
              <a:rPr sz="1600" spc="10" dirty="0">
                <a:solidFill>
                  <a:srgbClr val="60497B"/>
                </a:solidFill>
                <a:latin typeface="Segoe UI"/>
                <a:cs typeface="Segoe UI"/>
              </a:rPr>
              <a:t>б</a:t>
            </a:r>
            <a:r>
              <a:rPr sz="1600" spc="-35" dirty="0">
                <a:solidFill>
                  <a:srgbClr val="60497B"/>
                </a:solidFill>
                <a:latin typeface="Segoe UI"/>
                <a:cs typeface="Segoe UI"/>
              </a:rPr>
              <a:t>р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а</a:t>
            </a:r>
            <a:r>
              <a:rPr sz="1600" spc="-15" dirty="0">
                <a:solidFill>
                  <a:srgbClr val="60497B"/>
                </a:solidFill>
                <a:latin typeface="Segoe UI"/>
                <a:cs typeface="Segoe UI"/>
              </a:rPr>
              <a:t>з</a:t>
            </a:r>
            <a:r>
              <a:rPr sz="1600" dirty="0">
                <a:solidFill>
                  <a:srgbClr val="60497B"/>
                </a:solidFill>
                <a:latin typeface="Segoe UI"/>
                <a:cs typeface="Segoe UI"/>
              </a:rPr>
              <a:t>о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ва</a:t>
            </a:r>
            <a:r>
              <a:rPr sz="1600" spc="-25" dirty="0">
                <a:solidFill>
                  <a:srgbClr val="60497B"/>
                </a:solidFill>
                <a:latin typeface="Segoe UI"/>
                <a:cs typeface="Segoe UI"/>
              </a:rPr>
              <a:t>т</a:t>
            </a: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е</a:t>
            </a:r>
            <a:r>
              <a:rPr sz="1600" dirty="0">
                <a:solidFill>
                  <a:srgbClr val="60497B"/>
                </a:solidFill>
                <a:latin typeface="Segoe UI"/>
                <a:cs typeface="Segoe UI"/>
              </a:rPr>
              <a:t>л</a:t>
            </a:r>
            <a:r>
              <a:rPr sz="1600" spc="-15" dirty="0">
                <a:solidFill>
                  <a:srgbClr val="60497B"/>
                </a:solidFill>
                <a:latin typeface="Segoe UI"/>
                <a:cs typeface="Segoe UI"/>
              </a:rPr>
              <a:t>ь</a:t>
            </a:r>
            <a:r>
              <a:rPr sz="1600" spc="15" dirty="0">
                <a:solidFill>
                  <a:srgbClr val="60497B"/>
                </a:solidFill>
                <a:latin typeface="Segoe UI"/>
                <a:cs typeface="Segoe UI"/>
              </a:rPr>
              <a:t>н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ые</a:t>
            </a:r>
            <a:r>
              <a:rPr sz="1600" dirty="0">
                <a:solidFill>
                  <a:srgbClr val="60497B"/>
                </a:solidFill>
                <a:latin typeface="Segoe UI"/>
                <a:cs typeface="Segoe UI"/>
              </a:rPr>
              <a:t>	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пр</a:t>
            </a:r>
            <a:r>
              <a:rPr sz="1800" b="1" spc="15" dirty="0">
                <a:solidFill>
                  <a:srgbClr val="60497B"/>
                </a:solidFill>
                <a:latin typeface="Segoe UI"/>
                <a:cs typeface="Segoe UI"/>
              </a:rPr>
              <a:t>о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е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к</a:t>
            </a:r>
            <a:r>
              <a:rPr sz="1800" b="1" spc="-10" dirty="0">
                <a:solidFill>
                  <a:srgbClr val="60497B"/>
                </a:solidFill>
                <a:latin typeface="Segoe UI"/>
                <a:cs typeface="Segoe UI"/>
              </a:rPr>
              <a:t>т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ы	</a:t>
            </a:r>
            <a:r>
              <a:rPr sz="1800" b="1" spc="10" dirty="0">
                <a:solidFill>
                  <a:srgbClr val="60497B"/>
                </a:solidFill>
                <a:latin typeface="Segoe UI"/>
                <a:cs typeface="Segoe UI"/>
              </a:rPr>
              <a:t>п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репо</a:t>
            </a:r>
            <a:r>
              <a:rPr sz="1800" b="1" spc="-20" dirty="0">
                <a:solidFill>
                  <a:srgbClr val="60497B"/>
                </a:solidFill>
                <a:latin typeface="Segoe UI"/>
                <a:cs typeface="Segoe UI"/>
              </a:rPr>
              <a:t>д</a:t>
            </a:r>
            <a:r>
              <a:rPr sz="1800" b="1" spc="-15" dirty="0">
                <a:solidFill>
                  <a:srgbClr val="60497B"/>
                </a:solidFill>
                <a:latin typeface="Segoe UI"/>
                <a:cs typeface="Segoe UI"/>
              </a:rPr>
              <a:t>а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ва</a:t>
            </a:r>
            <a:r>
              <a:rPr sz="1800" b="1" spc="-30" dirty="0">
                <a:solidFill>
                  <a:srgbClr val="60497B"/>
                </a:solidFill>
                <a:latin typeface="Segoe UI"/>
                <a:cs typeface="Segoe UI"/>
              </a:rPr>
              <a:t>т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е</a:t>
            </a:r>
            <a:r>
              <a:rPr sz="1800" b="1" spc="-10" dirty="0">
                <a:solidFill>
                  <a:srgbClr val="60497B"/>
                </a:solidFill>
                <a:latin typeface="Segoe UI"/>
                <a:cs typeface="Segoe UI"/>
              </a:rPr>
              <a:t>л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е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й  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(коллективная выпускная квалификационная</a:t>
            </a:r>
            <a:r>
              <a:rPr sz="1800" b="1" spc="-50" dirty="0">
                <a:solidFill>
                  <a:srgbClr val="60497B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60497B"/>
                </a:solidFill>
                <a:latin typeface="Segoe UI"/>
                <a:cs typeface="Segoe UI"/>
              </a:rPr>
              <a:t>работа)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11358" y="4198083"/>
            <a:ext cx="146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9090" algn="l"/>
              </a:tabLst>
            </a:pP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и	с</a:t>
            </a:r>
            <a:r>
              <a:rPr sz="1800" b="1" spc="25" dirty="0">
                <a:solidFill>
                  <a:srgbClr val="60497B"/>
                </a:solidFill>
                <a:latin typeface="Segoe UI"/>
                <a:cs typeface="Segoe UI"/>
              </a:rPr>
              <a:t>т</a:t>
            </a:r>
            <a:r>
              <a:rPr sz="1800" b="1" spc="-70" dirty="0">
                <a:solidFill>
                  <a:srgbClr val="60497B"/>
                </a:solidFill>
                <a:latin typeface="Segoe UI"/>
                <a:cs typeface="Segoe UI"/>
              </a:rPr>
              <a:t>у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д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ен</a:t>
            </a:r>
            <a:r>
              <a:rPr sz="1800" b="1" spc="-45" dirty="0">
                <a:solidFill>
                  <a:srgbClr val="60497B"/>
                </a:solidFill>
                <a:latin typeface="Segoe UI"/>
                <a:cs typeface="Segoe UI"/>
              </a:rPr>
              <a:t>т</a:t>
            </a:r>
            <a:r>
              <a:rPr sz="1800" b="1" spc="15" dirty="0">
                <a:solidFill>
                  <a:srgbClr val="60497B"/>
                </a:solidFill>
                <a:latin typeface="Segoe UI"/>
                <a:cs typeface="Segoe UI"/>
              </a:rPr>
              <a:t>о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в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2480" y="4748255"/>
            <a:ext cx="7906384" cy="10586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buSzPct val="93750"/>
              <a:buFont typeface="Wingdings"/>
              <a:buChar char=""/>
              <a:tabLst>
                <a:tab pos="173355" algn="l"/>
              </a:tabLst>
            </a:pPr>
            <a:r>
              <a:rPr sz="1600" spc="-15" dirty="0" err="1" smtClean="0">
                <a:solidFill>
                  <a:srgbClr val="60497B"/>
                </a:solidFill>
                <a:latin typeface="Segoe UI"/>
                <a:cs typeface="Segoe UI"/>
              </a:rPr>
              <a:t>Разработка</a:t>
            </a:r>
            <a:r>
              <a:rPr sz="1600" spc="-15" dirty="0" smtClean="0">
                <a:solidFill>
                  <a:srgbClr val="60497B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совместно с </a:t>
            </a:r>
            <a:r>
              <a:rPr sz="1600" spc="-10" dirty="0" err="1" smtClean="0">
                <a:solidFill>
                  <a:srgbClr val="60497B"/>
                </a:solidFill>
                <a:latin typeface="Segoe UI"/>
                <a:cs typeface="Segoe UI"/>
              </a:rPr>
              <a:t>партнерами</a:t>
            </a:r>
            <a:r>
              <a:rPr sz="1600" spc="-10" dirty="0" smtClean="0">
                <a:solidFill>
                  <a:srgbClr val="60497B"/>
                </a:solidFill>
                <a:latin typeface="Segoe UI"/>
                <a:cs typeface="Segoe UI"/>
              </a:rPr>
              <a:t> </a:t>
            </a:r>
            <a:r>
              <a:rPr sz="1600" spc="-5" dirty="0" err="1" smtClean="0">
                <a:solidFill>
                  <a:srgbClr val="60497B"/>
                </a:solidFill>
                <a:latin typeface="Segoe UI"/>
                <a:cs typeface="Segoe UI"/>
              </a:rPr>
              <a:t>кафедры</a:t>
            </a:r>
            <a:r>
              <a:rPr sz="1600" spc="-5" dirty="0" smtClean="0">
                <a:solidFill>
                  <a:srgbClr val="60497B"/>
                </a:solidFill>
                <a:latin typeface="Segoe UI"/>
                <a:cs typeface="Segoe UI"/>
              </a:rPr>
              <a:t>  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дополнительных спецкурсов в </a:t>
            </a: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рамках </a:t>
            </a:r>
            <a:r>
              <a:rPr sz="1600" spc="-5" dirty="0">
                <a:solidFill>
                  <a:srgbClr val="60497B"/>
                </a:solidFill>
                <a:latin typeface="Segoe UI"/>
                <a:cs typeface="Segoe UI"/>
              </a:rPr>
              <a:t>повышения </a:t>
            </a:r>
            <a:r>
              <a:rPr sz="1600" spc="-10" dirty="0">
                <a:solidFill>
                  <a:srgbClr val="60497B"/>
                </a:solidFill>
                <a:latin typeface="Segoe UI"/>
                <a:cs typeface="Segoe UI"/>
              </a:rPr>
              <a:t>компетенций образовательных  программ</a:t>
            </a:r>
            <a:endParaRPr sz="1600" dirty="0">
              <a:latin typeface="Segoe UI"/>
              <a:cs typeface="Segoe UI"/>
            </a:endParaRPr>
          </a:p>
          <a:p>
            <a:pPr marL="12700" marR="5080" algn="just">
              <a:lnSpc>
                <a:spcPct val="100000"/>
              </a:lnSpc>
              <a:buSzPct val="93750"/>
              <a:buFont typeface="Wingdings"/>
              <a:buChar char=""/>
              <a:tabLst>
                <a:tab pos="173355" algn="l"/>
              </a:tabLst>
            </a:pPr>
            <a:r>
              <a:rPr sz="1600" spc="-5" dirty="0" err="1" smtClean="0">
                <a:solidFill>
                  <a:srgbClr val="60497B"/>
                </a:solidFill>
                <a:latin typeface="Segoe UI"/>
                <a:cs typeface="Segoe UI"/>
              </a:rPr>
              <a:t>Вступление</a:t>
            </a:r>
            <a:r>
              <a:rPr sz="1600" spc="-5" dirty="0" smtClean="0">
                <a:solidFill>
                  <a:srgbClr val="60497B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в 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международные профессиональные ассоциации </a:t>
            </a:r>
            <a:r>
              <a:rPr sz="1800" b="1" spc="-15" dirty="0">
                <a:solidFill>
                  <a:srgbClr val="60497B"/>
                </a:solidFill>
                <a:latin typeface="Segoe UI"/>
                <a:cs typeface="Segoe UI"/>
              </a:rPr>
              <a:t>по  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связям </a:t>
            </a:r>
            <a:r>
              <a:rPr sz="1800" b="1" dirty="0">
                <a:solidFill>
                  <a:srgbClr val="60497B"/>
                </a:solidFill>
                <a:latin typeface="Segoe UI"/>
                <a:cs typeface="Segoe UI"/>
              </a:rPr>
              <a:t>с</a:t>
            </a:r>
            <a:r>
              <a:rPr sz="1800" b="1" spc="15" dirty="0">
                <a:solidFill>
                  <a:srgbClr val="60497B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60497B"/>
                </a:solidFill>
                <a:latin typeface="Segoe UI"/>
                <a:cs typeface="Segoe UI"/>
              </a:rPr>
              <a:t>общественностью</a:t>
            </a:r>
            <a:endParaRPr sz="1800" dirty="0">
              <a:latin typeface="Segoe UI"/>
              <a:cs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643</Words>
  <Application>Microsoft Office PowerPoint</Application>
  <PresentationFormat>Произвольный</PresentationFormat>
  <Paragraphs>106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Segoe UI</vt:lpstr>
      <vt:lpstr>Calibri</vt:lpstr>
      <vt:lpstr>Times New Roman</vt:lpstr>
      <vt:lpstr>Wingdings</vt:lpstr>
      <vt:lpstr>Arial</vt:lpstr>
      <vt:lpstr>Office Theme</vt:lpstr>
      <vt:lpstr>Acrobat Document</vt:lpstr>
      <vt:lpstr>ВОРОНЕЖСКИЙ  ГОСУДАРСТВЕННЫЙ ТЕХНИЧЕСКИЙ УНИВЕРСИТЕТ    ГУМАНИТАРНЫЙ ФАКУЛЬТЕТ    КАФЕДРА «СВЯЗИ С ОБЩЕСТВЕННОСТЬЮ»</vt:lpstr>
      <vt:lpstr>ЭКОНОМИЧЕСКОЕ ОБОСНОВАНИЕ</vt:lpstr>
      <vt:lpstr>ОСНОВНЫЕ  НАПРАВЛЕНИЯ   ДЕЯТЕЛЬНОСТИ</vt:lpstr>
      <vt:lpstr>ТЕКУЩАЯ НАУЧНАЯ И  ИННОВАЦИОННАЯ ДЕЯТЕЛЬНОСТЬ</vt:lpstr>
      <vt:lpstr>ПАРТНЕРЫ КАФЕДРЫ</vt:lpstr>
      <vt:lpstr>ПАРТНЕРЫ КАФЕДРЫ</vt:lpstr>
      <vt:lpstr>ПАРТНЕРЫ КАФЕДРЫ</vt:lpstr>
      <vt:lpstr>ИНФОРМАЦИОННЫЕ РЕСУРСЫ</vt:lpstr>
      <vt:lpstr>РАЗВИТИЕ УЧЕБНО – МЕТОДИЧЕСКОЙ  РАБОТЫ</vt:lpstr>
      <vt:lpstr>РАЗВИТИЕ НАУЧНО – ИССЛЕДОВАТЕЛЬСКОЙ И  ИННОВАЦИОННОЙ ДЕЯТЕЛЬНОСТИ</vt:lpstr>
      <vt:lpstr>РАЗВИТИЕ ПРОЕКТНОЙ ДЕЯТЕЛЬНОСТИ</vt:lpstr>
      <vt:lpstr>РАЗВИТИЕ ПРОЕКТНОЙ ДЕЯТЕЛЬНОСТИ</vt:lpstr>
      <vt:lpstr>РАЗВИТИЕ ПРОЕКТНОЙ ДЕЯТЕЛЬНОСТИ</vt:lpstr>
      <vt:lpstr>РАЗВИТИЕ ПРОЕКТНОЙ ДЕЯТЕЛЬНОСТИ</vt:lpstr>
      <vt:lpstr>РАЗВИТИЕ ПРОЕКТНОЙ ДЕЯТЕЛЬНОСТИ</vt:lpstr>
      <vt:lpstr>ВЗАИМОДЕЙСТВИЕ С ОРГАНИЗАЦИЯМИ И  ПРЕДПРИЯТИЯМИ – ПАРТНЕРАМИ</vt:lpstr>
      <vt:lpstr>ДИСТАНЦИОННОЕ  ОБУЧЕНИЕ</vt:lpstr>
      <vt:lpstr>РАБОТА С АБИТУРИЕНТАМИ</vt:lpstr>
      <vt:lpstr>КЛУБ ВЫПУСКНИКОВ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ÐŸÐŁÐ€Ð¡ÐŸÐŁÐıÐ¢ÐŸÐ™Ð« Ð€Ð’ÐŠÐ™ÐŸÐ¢ÐŸÐ¯ ÐıÐ’Ð¤ÐŁÐflÐ€Ð« Ð¡Ðž</dc:title>
  <dc:creator>comp3</dc:creator>
  <cp:lastModifiedBy>User</cp:lastModifiedBy>
  <cp:revision>23</cp:revision>
  <dcterms:created xsi:type="dcterms:W3CDTF">2020-09-27T23:25:33Z</dcterms:created>
  <dcterms:modified xsi:type="dcterms:W3CDTF">2024-10-19T05:56:37Z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2019-06-25T00:00:00Z</vt:filetime>
  </property>
  <property fmtid="{D5CDD505-2E9C-101B-9397-08002B2CF9AE}" pid="3" name="LastSaved">
    <vt:filetime>2020-09-27T00:00:00Z</vt:filetime>
  </property>
</Properties>
</file>