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2" r:id="rId1"/>
  </p:sldMasterIdLst>
  <p:notesMasterIdLst>
    <p:notesMasterId r:id="rId81"/>
  </p:notesMasterIdLst>
  <p:sldIdLst>
    <p:sldId id="256" r:id="rId2"/>
    <p:sldId id="311" r:id="rId3"/>
    <p:sldId id="350" r:id="rId4"/>
    <p:sldId id="316" r:id="rId5"/>
    <p:sldId id="275" r:id="rId6"/>
    <p:sldId id="274" r:id="rId7"/>
    <p:sldId id="308" r:id="rId8"/>
    <p:sldId id="279" r:id="rId9"/>
    <p:sldId id="328" r:id="rId10"/>
    <p:sldId id="334" r:id="rId11"/>
    <p:sldId id="335" r:id="rId12"/>
    <p:sldId id="330" r:id="rId13"/>
    <p:sldId id="331" r:id="rId14"/>
    <p:sldId id="332" r:id="rId15"/>
    <p:sldId id="293" r:id="rId16"/>
    <p:sldId id="292" r:id="rId17"/>
    <p:sldId id="329" r:id="rId18"/>
    <p:sldId id="327" r:id="rId19"/>
    <p:sldId id="291" r:id="rId20"/>
    <p:sldId id="297" r:id="rId21"/>
    <p:sldId id="296" r:id="rId22"/>
    <p:sldId id="269" r:id="rId23"/>
    <p:sldId id="290" r:id="rId24"/>
    <p:sldId id="272" r:id="rId25"/>
    <p:sldId id="276" r:id="rId26"/>
    <p:sldId id="277" r:id="rId27"/>
    <p:sldId id="278" r:id="rId28"/>
    <p:sldId id="309" r:id="rId29"/>
    <p:sldId id="314" r:id="rId30"/>
    <p:sldId id="300" r:id="rId31"/>
    <p:sldId id="304" r:id="rId32"/>
    <p:sldId id="303" r:id="rId33"/>
    <p:sldId id="302" r:id="rId34"/>
    <p:sldId id="301" r:id="rId35"/>
    <p:sldId id="306" r:id="rId36"/>
    <p:sldId id="305" r:id="rId37"/>
    <p:sldId id="280" r:id="rId38"/>
    <p:sldId id="281" r:id="rId39"/>
    <p:sldId id="282" r:id="rId40"/>
    <p:sldId id="287" r:id="rId41"/>
    <p:sldId id="286" r:id="rId42"/>
    <p:sldId id="285" r:id="rId43"/>
    <p:sldId id="315" r:id="rId44"/>
    <p:sldId id="284" r:id="rId45"/>
    <p:sldId id="283" r:id="rId46"/>
    <p:sldId id="320" r:id="rId47"/>
    <p:sldId id="349" r:id="rId48"/>
    <p:sldId id="351" r:id="rId49"/>
    <p:sldId id="337" r:id="rId50"/>
    <p:sldId id="343" r:id="rId51"/>
    <p:sldId id="344" r:id="rId52"/>
    <p:sldId id="345" r:id="rId53"/>
    <p:sldId id="346" r:id="rId54"/>
    <p:sldId id="338" r:id="rId55"/>
    <p:sldId id="352" r:id="rId56"/>
    <p:sldId id="353" r:id="rId57"/>
    <p:sldId id="354" r:id="rId58"/>
    <p:sldId id="342" r:id="rId59"/>
    <p:sldId id="355" r:id="rId60"/>
    <p:sldId id="356" r:id="rId61"/>
    <p:sldId id="357" r:id="rId62"/>
    <p:sldId id="359" r:id="rId63"/>
    <p:sldId id="339" r:id="rId64"/>
    <p:sldId id="341" r:id="rId65"/>
    <p:sldId id="358" r:id="rId66"/>
    <p:sldId id="360" r:id="rId67"/>
    <p:sldId id="361" r:id="rId68"/>
    <p:sldId id="364" r:id="rId69"/>
    <p:sldId id="362" r:id="rId70"/>
    <p:sldId id="363" r:id="rId71"/>
    <p:sldId id="365" r:id="rId72"/>
    <p:sldId id="317" r:id="rId73"/>
    <p:sldId id="321" r:id="rId74"/>
    <p:sldId id="323" r:id="rId75"/>
    <p:sldId id="366" r:id="rId76"/>
    <p:sldId id="367" r:id="rId77"/>
    <p:sldId id="368" r:id="rId78"/>
    <p:sldId id="369" r:id="rId79"/>
    <p:sldId id="265" r:id="rId8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E128C"/>
    <a:srgbClr val="3C452F"/>
    <a:srgbClr val="546242"/>
    <a:srgbClr val="303725"/>
    <a:srgbClr val="95498E"/>
    <a:srgbClr val="005A9E"/>
    <a:srgbClr val="666633"/>
    <a:srgbClr val="808000"/>
    <a:srgbClr val="312D77"/>
    <a:srgbClr val="90181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61" autoAdjust="0"/>
    <p:restoredTop sz="94660"/>
  </p:normalViewPr>
  <p:slideViewPr>
    <p:cSldViewPr>
      <p:cViewPr>
        <p:scale>
          <a:sx n="100" d="100"/>
          <a:sy n="100" d="100"/>
        </p:scale>
        <p:origin x="-960" y="-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4D534-30A0-476A-84AE-59D471182C36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5015F-10A5-40CE-B85E-4D641F4AD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6212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mini.1umd.ru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-mcfr.ru/scion/citation/pit/MCFRmd1025/MCFRLINK?cfu=default&amp;cpid=umd-basic&amp;uAppCtx=RWI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hyperlink" Target="mailto:oefrolova@yandex.r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43372" y="5357826"/>
            <a:ext cx="4677101" cy="1214446"/>
          </a:xfrm>
        </p:spPr>
        <p:txBody>
          <a:bodyPr>
            <a:noAutofit/>
          </a:bodyPr>
          <a:lstStyle/>
          <a:p>
            <a:pPr algn="r"/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«Народный институт»</a:t>
            </a:r>
          </a:p>
          <a:p>
            <a:pPr algn="r"/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2016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9086" y="188640"/>
            <a:ext cx="8094880" cy="5240624"/>
          </a:xfrm>
        </p:spPr>
        <p:txBody>
          <a:bodyPr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ОБЩЕЕ </a:t>
            </a:r>
            <a:b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</a:br>
            <a: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СОБРАНИЕ СОБСТВЕННИКОВ ПОМЕЩЕНИЙ </a:t>
            </a:r>
            <a:b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</a:br>
            <a:r>
              <a:rPr lang="ru-RU" sz="6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В МКД </a:t>
            </a:r>
            <a:r>
              <a:rPr lang="ru-RU" sz="6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sz="6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</a:br>
            <a:endParaRPr lang="ru-RU" sz="1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596" y="357166"/>
            <a:ext cx="2497267" cy="2004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27202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000240"/>
            <a:ext cx="8501122" cy="45005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35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Общее имущество:</a:t>
            </a:r>
          </a:p>
          <a:p>
            <a:r>
              <a:rPr lang="ru-RU" sz="3200" dirty="0" smtClean="0"/>
              <a:t>1) О пределах использования земельного участка, на котором расположен МКД </a:t>
            </a:r>
          </a:p>
          <a:p>
            <a:pPr>
              <a:buNone/>
            </a:pPr>
            <a:r>
              <a:rPr lang="ru-RU" sz="3200" dirty="0" smtClean="0"/>
              <a:t>  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п.2 ч.2 ст.44 </a:t>
            </a:r>
            <a:r>
              <a:rPr lang="ru-RU" sz="3200" dirty="0" smtClean="0"/>
              <a:t>ЖК РФ). </a:t>
            </a:r>
          </a:p>
          <a:p>
            <a:pPr>
              <a:buNone/>
            </a:pPr>
            <a:r>
              <a:rPr lang="ru-RU" sz="3200" b="1" i="1" dirty="0" smtClean="0"/>
              <a:t>   </a:t>
            </a:r>
            <a:r>
              <a:rPr lang="ru-RU" b="1" dirty="0" smtClean="0"/>
              <a:t>Принимать решения по этому вопросу возможно в том случае, если участок поставлен на государственный кадастровый учет! Именно с этого момента он переходит в общую долевую собственность.</a:t>
            </a:r>
          </a:p>
          <a:p>
            <a:endParaRPr lang="ru-RU" sz="3000" b="1" dirty="0">
              <a:solidFill>
                <a:srgbClr val="3037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33526"/>
          </a:xfrm>
        </p:spPr>
        <p:txBody>
          <a:bodyPr>
            <a:noAutofit/>
          </a:bodyPr>
          <a:lstStyle/>
          <a:p>
            <a:pPr algn="ctr"/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Решения,  принимаемые  большинством  не менее  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2/3  голосов  </a:t>
            </a:r>
            <a:b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общего числа голосов собственников</a:t>
            </a:r>
            <a:endParaRPr lang="ru-RU" sz="3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00042"/>
            <a:ext cx="8501122" cy="6000792"/>
          </a:xfrm>
        </p:spPr>
        <p:txBody>
          <a:bodyPr>
            <a:normAutofit/>
          </a:bodyPr>
          <a:lstStyle/>
          <a:p>
            <a:r>
              <a:rPr lang="ru-RU" sz="3000" dirty="0" smtClean="0"/>
              <a:t>2) О реконструкции МКД, строительстве хозяйственных построек и других зданий, капремонте ОИ, об использовании фонда капремонта (</a:t>
            </a:r>
            <a:r>
              <a:rPr lang="ru-RU" sz="30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п.1 ч.2 ст.44 </a:t>
            </a:r>
            <a:r>
              <a:rPr lang="ru-RU" sz="3000" dirty="0" smtClean="0"/>
              <a:t> ЖК РФ).</a:t>
            </a:r>
          </a:p>
          <a:p>
            <a:r>
              <a:rPr lang="ru-RU" sz="3000" dirty="0" smtClean="0"/>
              <a:t>3) О пользовании ОИ иными лицами, в том числе о заключении договоров на установку рекламных конструкций (</a:t>
            </a:r>
            <a:r>
              <a:rPr lang="ru-RU" sz="30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п.3 ч.2 ст.44 </a:t>
            </a:r>
            <a:r>
              <a:rPr lang="ru-RU" sz="3000" dirty="0" smtClean="0"/>
              <a:t>ЖК РФ).</a:t>
            </a:r>
          </a:p>
          <a:p>
            <a:r>
              <a:rPr lang="ru-RU" sz="3000" dirty="0" smtClean="0"/>
              <a:t>4) Об определении лиц, которые от имени собственников помещений в  МКД уполномочены на заключение договоров об использовании ОИ на определенных ОСС условиях (</a:t>
            </a:r>
            <a:r>
              <a:rPr lang="ru-RU" sz="30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п.3.1 ч.2 ст.44 </a:t>
            </a:r>
            <a:r>
              <a:rPr lang="ru-RU" sz="3000" dirty="0" smtClean="0"/>
              <a:t>ЖК РФ).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546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34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Капремонт:</a:t>
            </a:r>
          </a:p>
          <a:p>
            <a:r>
              <a:rPr lang="ru-RU" sz="2800" dirty="0" smtClean="0"/>
              <a:t>1</a:t>
            </a:r>
            <a:r>
              <a:rPr lang="ru-RU" sz="3000" dirty="0" smtClean="0"/>
              <a:t>) О выборе способа формирования фонда капремонта:</a:t>
            </a:r>
          </a:p>
          <a:p>
            <a:r>
              <a:rPr lang="ru-RU" sz="3000" dirty="0" smtClean="0"/>
              <a:t>- о размере взноса на капремонт, </a:t>
            </a:r>
          </a:p>
          <a:p>
            <a:r>
              <a:rPr lang="ru-RU" sz="3000" dirty="0" smtClean="0"/>
              <a:t>- о минимальном размере фонда капремонта, </a:t>
            </a:r>
          </a:p>
          <a:p>
            <a:r>
              <a:rPr lang="ru-RU" sz="3000" dirty="0" smtClean="0"/>
              <a:t>- о выборе лица, уполномоченного на открытие </a:t>
            </a:r>
            <a:r>
              <a:rPr lang="ru-RU" sz="3000" dirty="0" err="1" smtClean="0"/>
              <a:t>спецсчета</a:t>
            </a:r>
            <a:r>
              <a:rPr lang="ru-RU" sz="3000" dirty="0" smtClean="0"/>
              <a:t> и совершение операций с денежными средствами, находящимися на </a:t>
            </a:r>
            <a:r>
              <a:rPr lang="ru-RU" sz="3000" dirty="0" err="1" smtClean="0"/>
              <a:t>спецсчете</a:t>
            </a:r>
            <a:r>
              <a:rPr lang="ru-RU" sz="3000" dirty="0" smtClean="0"/>
              <a:t>, </a:t>
            </a:r>
          </a:p>
          <a:p>
            <a:r>
              <a:rPr lang="ru-RU" sz="3000" dirty="0" smtClean="0"/>
              <a:t>- о выборе кредитной организации, в которой должен быть открыт </a:t>
            </a:r>
            <a:r>
              <a:rPr lang="ru-RU" sz="3000" dirty="0" err="1" smtClean="0"/>
              <a:t>спецсчет</a:t>
            </a:r>
            <a:r>
              <a:rPr lang="ru-RU" sz="3000" dirty="0" smtClean="0"/>
              <a:t> </a:t>
            </a:r>
          </a:p>
          <a:p>
            <a:pPr>
              <a:buNone/>
            </a:pPr>
            <a:r>
              <a:rPr lang="ru-RU" sz="3000" dirty="0" smtClean="0"/>
              <a:t>   (</a:t>
            </a:r>
            <a:r>
              <a:rPr lang="ru-RU" sz="30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п.1.1 ч.2 ст.44</a:t>
            </a:r>
            <a:r>
              <a:rPr lang="ru-RU" sz="3000" dirty="0" smtClean="0"/>
              <a:t> ЖК РФ).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18"/>
            <a:ext cx="8643998" cy="592935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2) О получении кредита или займа на капремонт общего имущества:</a:t>
            </a:r>
          </a:p>
          <a:p>
            <a:r>
              <a:rPr lang="ru-RU" sz="2800" dirty="0" smtClean="0"/>
              <a:t>- об определении существенных условий кредитного договора или договора займа, </a:t>
            </a:r>
          </a:p>
          <a:p>
            <a:r>
              <a:rPr lang="ru-RU" sz="2800" dirty="0" smtClean="0"/>
              <a:t>- об условиях получения гарантии, поручительства, уплате процентов за пользование этим кредитом или займом, </a:t>
            </a:r>
          </a:p>
          <a:p>
            <a:r>
              <a:rPr lang="ru-RU" sz="2800" dirty="0" smtClean="0"/>
              <a:t>- об оплате за счет фонда капремонта расходов на получение указанных гарантии, поручительства </a:t>
            </a:r>
          </a:p>
          <a:p>
            <a:r>
              <a:rPr lang="ru-RU" sz="2800" dirty="0" smtClean="0"/>
              <a:t>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п.1.2 ч.2 ст.44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/>
              <a:t>ЖК РФ).</a:t>
            </a:r>
          </a:p>
          <a:p>
            <a:endParaRPr lang="ru-RU" sz="24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572560" cy="6143668"/>
          </a:xfrm>
        </p:spPr>
        <p:txBody>
          <a:bodyPr>
            <a:normAutofit/>
          </a:bodyPr>
          <a:lstStyle/>
          <a:p>
            <a:r>
              <a:rPr lang="ru-RU" sz="32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МКД:</a:t>
            </a:r>
          </a:p>
          <a:p>
            <a:r>
              <a:rPr lang="ru-RU" sz="2800" dirty="0" smtClean="0"/>
              <a:t>1) О наделении Совета МКД полномочиями на принятие решений о текущем ремонте </a:t>
            </a:r>
          </a:p>
          <a:p>
            <a:pPr>
              <a:buNone/>
            </a:pPr>
            <a:r>
              <a:rPr lang="ru-RU" sz="2800" dirty="0" smtClean="0"/>
              <a:t>  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п.4.2 ч.2 ст.44 </a:t>
            </a:r>
            <a:r>
              <a:rPr lang="ru-RU" sz="2800" dirty="0" smtClean="0"/>
              <a:t> ЖК РФ).</a:t>
            </a:r>
          </a:p>
          <a:p>
            <a:r>
              <a:rPr lang="ru-RU" sz="2800" dirty="0" smtClean="0"/>
              <a:t>2) О наделении председателя Совета МКД полномочиями на принятие ряда решений </a:t>
            </a:r>
          </a:p>
          <a:p>
            <a:pPr>
              <a:buNone/>
            </a:pPr>
            <a:r>
              <a:rPr lang="ru-RU" sz="2800" dirty="0" smtClean="0"/>
              <a:t>  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п.4.3  ч.2 ст.44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/>
              <a:t>ЖК РФ).</a:t>
            </a:r>
          </a:p>
          <a:p>
            <a:r>
              <a:rPr lang="ru-RU" sz="2800" dirty="0" smtClean="0"/>
              <a:t>3) о создании ТСН/ТСЖ  в нескольких МКД, если их земельные участки имеют общую границу, в пределах которых находится инфраструктура, предназначенная для совместного использования собственниками в домах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п.1 ч.2 ст.136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/>
              <a:t>ЖК РФ).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071678"/>
            <a:ext cx="8572560" cy="43577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32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ОСС:</a:t>
            </a:r>
          </a:p>
          <a:p>
            <a:r>
              <a:rPr lang="ru-RU" dirty="0" smtClean="0"/>
              <a:t>1</a:t>
            </a:r>
            <a:r>
              <a:rPr lang="ru-RU" sz="2700" dirty="0" smtClean="0"/>
              <a:t>) О сроках и порядке проведения годового ОСС, а также о порядке уведомления о принятых им решениях (</a:t>
            </a:r>
            <a:r>
              <a:rPr lang="ru-RU" sz="27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ч.1 ст. 45 </a:t>
            </a:r>
            <a:r>
              <a:rPr lang="ru-RU" sz="2700" dirty="0" smtClean="0"/>
              <a:t>ЖК РФ). </a:t>
            </a:r>
          </a:p>
          <a:p>
            <a:r>
              <a:rPr lang="ru-RU" sz="2800" dirty="0" smtClean="0"/>
              <a:t>2) О порядке финансирования расходов, связанных с созывом и организацией УО ОСС по требованию собственников, обладающих не менее чем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10%</a:t>
            </a:r>
            <a:r>
              <a:rPr lang="ru-RU" sz="2800" dirty="0" smtClean="0"/>
              <a:t> общего количества голосов </a:t>
            </a:r>
          </a:p>
          <a:p>
            <a:pPr>
              <a:buNone/>
            </a:pPr>
            <a:r>
              <a:rPr lang="ru-RU" sz="2800" dirty="0" smtClean="0"/>
              <a:t>  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п.3.5 ч.2 ст. 44</a:t>
            </a:r>
            <a:r>
              <a:rPr lang="ru-RU" sz="2800" dirty="0" smtClean="0"/>
              <a:t> ЖК РФ).</a:t>
            </a:r>
          </a:p>
          <a:p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152400"/>
            <a:ext cx="8858312" cy="1704964"/>
          </a:xfrm>
        </p:spPr>
        <p:txBody>
          <a:bodyPr>
            <a:noAutofit/>
          </a:bodyPr>
          <a:lstStyle/>
          <a:p>
            <a:pPr algn="ctr"/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Решения, принимаемые простым большинством (больше 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50%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голосов, присутствующих на ОСС)</a:t>
            </a:r>
            <a:endParaRPr lang="ru-RU" sz="3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642918"/>
            <a:ext cx="8501122" cy="5929354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3) О месте хранения протоколов ОСС и решений собственников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ч.4 ст. 46 </a:t>
            </a:r>
            <a:r>
              <a:rPr lang="ru-RU" sz="3200" dirty="0" smtClean="0"/>
              <a:t>ЖК РФ). </a:t>
            </a:r>
          </a:p>
          <a:p>
            <a:r>
              <a:rPr lang="ru-RU" sz="3200" dirty="0" smtClean="0"/>
              <a:t>4) Об использовании ГИС ЖКХ при проведении ОСС в форме заочного голосования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п.3.2 ч.2 ст.44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/>
              <a:t>ЖК РФ).</a:t>
            </a:r>
          </a:p>
          <a:p>
            <a:r>
              <a:rPr lang="ru-RU" sz="3200" dirty="0" smtClean="0"/>
              <a:t>5) Об определении администратора ОСС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п.3.3 ч.2 ст.44</a:t>
            </a:r>
            <a:r>
              <a:rPr lang="ru-RU" sz="3200" dirty="0" smtClean="0"/>
              <a:t> ЖК РФ).</a:t>
            </a:r>
          </a:p>
          <a:p>
            <a:r>
              <a:rPr lang="ru-RU" sz="3200" dirty="0" smtClean="0"/>
              <a:t>6) О порядке приема администратором сообщений о проведении ОСС, решений по вопросам, поставленным на голосование, а также о продолжительности голосования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п.3.4 ч.2 ст.44</a:t>
            </a:r>
            <a:r>
              <a:rPr lang="ru-RU" sz="3200" dirty="0" smtClean="0"/>
              <a:t> ЖК РФ).</a:t>
            </a:r>
          </a:p>
          <a:p>
            <a:endParaRPr lang="ru-RU" sz="32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457200" y="106681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501122" cy="6072230"/>
          </a:xfrm>
        </p:spPr>
        <p:txBody>
          <a:bodyPr>
            <a:normAutofit lnSpcReduction="10000"/>
          </a:bodyPr>
          <a:lstStyle/>
          <a:p>
            <a:r>
              <a:rPr lang="ru-RU" sz="32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МКД:</a:t>
            </a:r>
          </a:p>
          <a:p>
            <a:r>
              <a:rPr lang="ru-RU" sz="2900" dirty="0" smtClean="0"/>
              <a:t>1) О выборе и изменении способа управления (</a:t>
            </a:r>
            <a:r>
              <a:rPr lang="ru-RU" sz="29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п.4 ч.2 ст.44, ч.3 ст.161</a:t>
            </a:r>
            <a:r>
              <a:rPr lang="ru-RU" sz="2900" dirty="0" smtClean="0"/>
              <a:t> ЖК РФ).</a:t>
            </a:r>
          </a:p>
          <a:p>
            <a:r>
              <a:rPr lang="ru-RU" sz="2900" dirty="0" smtClean="0"/>
              <a:t>2) О выборе  УК и определении условий договора управления (</a:t>
            </a:r>
            <a:r>
              <a:rPr lang="ru-RU" sz="29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ч.1 ст.162</a:t>
            </a:r>
            <a:r>
              <a:rPr lang="ru-RU" sz="2900" dirty="0" smtClean="0"/>
              <a:t> ЖК РФ).</a:t>
            </a:r>
          </a:p>
          <a:p>
            <a:r>
              <a:rPr lang="ru-RU" sz="2900" dirty="0" smtClean="0"/>
              <a:t>3) Об избрании и переизбрании Совета МКД (управление УК или  непосредственное управление  и в доме больше четырех квартир </a:t>
            </a:r>
          </a:p>
          <a:p>
            <a:pPr>
              <a:buNone/>
            </a:pPr>
            <a:r>
              <a:rPr lang="ru-RU" sz="2900" dirty="0" smtClean="0"/>
              <a:t>   (</a:t>
            </a:r>
            <a:r>
              <a:rPr lang="ru-RU" sz="29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ст.161.1 </a:t>
            </a:r>
            <a:r>
              <a:rPr lang="ru-RU" sz="2900" dirty="0" smtClean="0"/>
              <a:t>ЖК РФ).</a:t>
            </a:r>
          </a:p>
          <a:p>
            <a:r>
              <a:rPr lang="ru-RU" sz="2900" dirty="0" smtClean="0"/>
              <a:t>4) О выплате вознаграждения председателю и членам совета МКД (размер вознаграждения, условия и порядок его выплаты) </a:t>
            </a:r>
          </a:p>
          <a:p>
            <a:pPr>
              <a:buNone/>
            </a:pPr>
            <a:r>
              <a:rPr lang="ru-RU" sz="2900" dirty="0" smtClean="0"/>
              <a:t>   (</a:t>
            </a:r>
            <a:r>
              <a:rPr lang="ru-RU" sz="29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ч.8.1 ст.161 </a:t>
            </a:r>
            <a:r>
              <a:rPr lang="ru-RU" sz="2900" dirty="0" smtClean="0"/>
              <a:t>ЖК РФ).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00042"/>
            <a:ext cx="8429684" cy="5857916"/>
          </a:xfrm>
        </p:spPr>
        <p:txBody>
          <a:bodyPr>
            <a:normAutofit lnSpcReduction="10000"/>
          </a:bodyPr>
          <a:lstStyle/>
          <a:p>
            <a:r>
              <a:rPr lang="ru-RU" sz="2900" dirty="0" smtClean="0"/>
              <a:t>5) Об избрании комиссий собственников </a:t>
            </a:r>
          </a:p>
          <a:p>
            <a:pPr>
              <a:buNone/>
            </a:pPr>
            <a:r>
              <a:rPr lang="ru-RU" sz="2900" dirty="0" smtClean="0"/>
              <a:t>   (</a:t>
            </a:r>
            <a:r>
              <a:rPr lang="ru-RU" sz="29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ч.12 ст.161.1</a:t>
            </a:r>
            <a:r>
              <a:rPr lang="ru-RU" sz="2900" dirty="0" smtClean="0"/>
              <a:t> ЖК РФ).</a:t>
            </a:r>
          </a:p>
          <a:p>
            <a:r>
              <a:rPr lang="ru-RU" sz="2900" dirty="0" smtClean="0"/>
              <a:t>6) О заключении договоров оказания услуг по содержанию и (или) выполнению работ по ремонту  ОИ при непосредственном управлении (</a:t>
            </a:r>
            <a:r>
              <a:rPr lang="ru-RU" sz="29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ч.1 ст.164</a:t>
            </a:r>
            <a:r>
              <a:rPr lang="ru-RU" sz="2900" dirty="0" smtClean="0"/>
              <a:t> ЖК РФ).</a:t>
            </a:r>
          </a:p>
          <a:p>
            <a:r>
              <a:rPr lang="ru-RU" sz="2900" dirty="0" smtClean="0"/>
              <a:t>7) О выборе лица, уполномоченного действовать от имени собственников в отношениях с третьими лицами при непосредственном управлении </a:t>
            </a:r>
          </a:p>
          <a:p>
            <a:pPr>
              <a:buNone/>
            </a:pPr>
            <a:r>
              <a:rPr lang="ru-RU" sz="2900" dirty="0" smtClean="0"/>
              <a:t>   (</a:t>
            </a:r>
            <a:r>
              <a:rPr lang="ru-RU" sz="29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ч.3 ст.164</a:t>
            </a:r>
            <a:r>
              <a:rPr lang="ru-RU" sz="2900" dirty="0" smtClean="0"/>
              <a:t> ЖК РФ).</a:t>
            </a:r>
          </a:p>
          <a:p>
            <a:r>
              <a:rPr lang="ru-RU" sz="2900" dirty="0" smtClean="0"/>
              <a:t>8) Об использовании ГИС ЖКХ в деятельности Совета МКД (</a:t>
            </a:r>
            <a:r>
              <a:rPr lang="ru-RU" sz="29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ч.13 ст.161.1</a:t>
            </a:r>
            <a:r>
              <a:rPr lang="ru-RU" sz="2900" dirty="0" smtClean="0"/>
              <a:t> ЖК РФ).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572560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4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34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Жилищно-коммунальные услуги:</a:t>
            </a:r>
          </a:p>
          <a:p>
            <a:r>
              <a:rPr lang="ru-RU" sz="3200" dirty="0" smtClean="0"/>
              <a:t>1) О размере платы за содержание жилого помещения в МКД (управление УК или  непосредственное управление) </a:t>
            </a:r>
          </a:p>
          <a:p>
            <a:pPr>
              <a:buNone/>
            </a:pPr>
            <a:r>
              <a:rPr lang="ru-RU" sz="3200" dirty="0" smtClean="0"/>
              <a:t>  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ч.7 ст.156</a:t>
            </a:r>
            <a:r>
              <a:rPr lang="ru-RU" sz="3200" dirty="0" smtClean="0"/>
              <a:t> ЖК РФ).</a:t>
            </a:r>
          </a:p>
          <a:p>
            <a:r>
              <a:rPr lang="ru-RU" sz="3200" dirty="0" smtClean="0"/>
              <a:t>2) О внесении платы за коммунальные услуги (за исключением ОДН) РСО </a:t>
            </a:r>
          </a:p>
          <a:p>
            <a:pPr>
              <a:buNone/>
            </a:pPr>
            <a:r>
              <a:rPr lang="ru-RU" sz="3200" dirty="0" smtClean="0"/>
              <a:t>  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ч.7.1 ст.155</a:t>
            </a:r>
            <a:r>
              <a:rPr lang="ru-RU" sz="3200" dirty="0" smtClean="0"/>
              <a:t> ЖК РФ).</a:t>
            </a:r>
          </a:p>
          <a:p>
            <a:r>
              <a:rPr lang="ru-RU" sz="3200" dirty="0" smtClean="0"/>
              <a:t>3) О текущем ремонте общего имущества в МКД 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 4.1ч.2 ст.44</a:t>
            </a:r>
            <a:r>
              <a:rPr lang="ru-RU" sz="3200" dirty="0" smtClean="0"/>
              <a:t> ЖК РФ).</a:t>
            </a:r>
          </a:p>
          <a:p>
            <a:endParaRPr lang="ru-RU" sz="29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500726"/>
          </a:xfrm>
        </p:spPr>
        <p:txBody>
          <a:bodyPr>
            <a:normAutofit/>
          </a:bodyPr>
          <a:lstStyle/>
          <a:p>
            <a:pPr lvl="0"/>
            <a:r>
              <a:rPr lang="ru-RU" sz="2800" b="1" dirty="0" smtClean="0">
                <a:solidFill>
                  <a:srgbClr val="303725"/>
                </a:solidFill>
              </a:rPr>
              <a:t>Жилищный кодекс Российской Федерации</a:t>
            </a:r>
            <a:r>
              <a:rPr lang="ru-RU" sz="2800" dirty="0" smtClean="0">
                <a:solidFill>
                  <a:srgbClr val="303725"/>
                </a:solidFill>
              </a:rPr>
              <a:t> </a:t>
            </a:r>
            <a:r>
              <a:rPr lang="ru-RU" sz="2800" dirty="0" smtClean="0"/>
              <a:t>(в редакции от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20.07.2016г.</a:t>
            </a:r>
            <a:r>
              <a:rPr lang="ru-RU" sz="2800" dirty="0" smtClean="0"/>
              <a:t>).</a:t>
            </a:r>
          </a:p>
          <a:p>
            <a:pPr lvl="0"/>
            <a:r>
              <a:rPr lang="ru-RU" sz="2800" b="1" dirty="0" smtClean="0">
                <a:solidFill>
                  <a:srgbClr val="303725"/>
                </a:solidFill>
              </a:rPr>
              <a:t>Приказ  Минстроя России  от </a:t>
            </a:r>
            <a:r>
              <a:rPr lang="ru-RU" sz="2800" b="1" dirty="0" smtClean="0">
                <a:solidFill>
                  <a:srgbClr val="303725"/>
                </a:solidFill>
                <a:latin typeface="Times New Roman" pitchFamily="18" charset="0"/>
                <a:cs typeface="Times New Roman" pitchFamily="18" charset="0"/>
              </a:rPr>
              <a:t>31.07.2014 г.        № 411</a:t>
            </a:r>
            <a:r>
              <a:rPr lang="ru-RU" sz="2800" b="1" dirty="0" smtClean="0">
                <a:solidFill>
                  <a:srgbClr val="303725"/>
                </a:solidFill>
              </a:rPr>
              <a:t>/</a:t>
            </a:r>
            <a:r>
              <a:rPr lang="ru-RU" sz="2800" b="1" dirty="0" err="1" smtClean="0">
                <a:solidFill>
                  <a:srgbClr val="303725"/>
                </a:solidFill>
              </a:rPr>
              <a:t>пр</a:t>
            </a:r>
            <a:r>
              <a:rPr lang="ru-RU" sz="2800" dirty="0" smtClean="0">
                <a:solidFill>
                  <a:srgbClr val="303725"/>
                </a:solidFill>
              </a:rPr>
              <a:t> </a:t>
            </a:r>
            <a:r>
              <a:rPr lang="ru-RU" sz="2800" dirty="0" smtClean="0"/>
              <a:t>«Об утверждении примерных условий договора управления многоквартирным домом и методических рекомендаций по порядку организации и проведению общих собраний собственников помещений в многоквартирных домах»».</a:t>
            </a:r>
          </a:p>
          <a:p>
            <a:pPr lvl="0"/>
            <a:r>
              <a:rPr lang="ru-RU" sz="2800" b="1" dirty="0" smtClean="0">
                <a:solidFill>
                  <a:srgbClr val="303725"/>
                </a:solidFill>
              </a:rPr>
              <a:t>Федеральный закон </a:t>
            </a:r>
            <a:r>
              <a:rPr lang="ru-RU" sz="2800" b="1" dirty="0" smtClean="0">
                <a:solidFill>
                  <a:srgbClr val="303725"/>
                </a:solidFill>
                <a:latin typeface="Times New Roman" pitchFamily="18" charset="0"/>
                <a:cs typeface="Times New Roman" pitchFamily="18" charset="0"/>
              </a:rPr>
              <a:t>№ 209-ФЗ от 21.07.2014 г. </a:t>
            </a:r>
            <a:r>
              <a:rPr lang="ru-RU" sz="2800" dirty="0" smtClean="0"/>
              <a:t>«О ГИС ЖКХ» 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ЗАКОНОДАТЕЛЬСТВО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643998" cy="6215106"/>
          </a:xfrm>
        </p:spPr>
        <p:txBody>
          <a:bodyPr>
            <a:normAutofit fontScale="92500" lnSpcReduction="10000"/>
          </a:bodyPr>
          <a:lstStyle/>
          <a:p>
            <a:r>
              <a:rPr lang="ru-RU" sz="3000" dirty="0" smtClean="0"/>
              <a:t>4</a:t>
            </a:r>
            <a:r>
              <a:rPr lang="ru-RU" sz="3200" dirty="0" smtClean="0"/>
              <a:t>) О заключении договоров оказания услуг по содержанию и/или выполнению работ по ремонту ОИ при непосредственном управлении   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ч.1 ст.164 </a:t>
            </a:r>
            <a:r>
              <a:rPr lang="ru-RU" sz="3200" dirty="0" smtClean="0"/>
              <a:t>ЖК РФ)</a:t>
            </a:r>
          </a:p>
          <a:p>
            <a:r>
              <a:rPr lang="ru-RU" sz="3200" dirty="0" smtClean="0"/>
              <a:t>5) Об определении перечня и объема услуг и работ по содержанию ОИ, условий их оказания и выполнения, а также размере их финансирования (Постановление ФАС </a:t>
            </a:r>
            <a:r>
              <a:rPr lang="ru-RU" sz="3200" dirty="0" err="1" smtClean="0"/>
              <a:t>Западно-Сибирского</a:t>
            </a:r>
            <a:r>
              <a:rPr lang="ru-RU" sz="3200" dirty="0" smtClean="0"/>
              <a:t> округа от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30.01.2014 № Ф04-9093/13 по делу № А70-4825/2013</a:t>
            </a:r>
            <a:r>
              <a:rPr lang="ru-RU" sz="3200" dirty="0" smtClean="0"/>
              <a:t>) 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546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Капремонт:</a:t>
            </a:r>
          </a:p>
          <a:p>
            <a:r>
              <a:rPr lang="ru-RU" sz="3200" dirty="0" smtClean="0"/>
              <a:t>1) </a:t>
            </a:r>
            <a:r>
              <a:rPr lang="ru-RU" sz="3200" dirty="0" smtClean="0"/>
              <a:t>О </a:t>
            </a:r>
            <a:r>
              <a:rPr lang="ru-RU" sz="3200" dirty="0" smtClean="0"/>
              <a:t>выборе способа формирования фонда </a:t>
            </a:r>
            <a:r>
              <a:rPr lang="ru-RU" sz="3200" dirty="0" smtClean="0"/>
              <a:t>капремонта</a:t>
            </a:r>
          </a:p>
          <a:p>
            <a:r>
              <a:rPr lang="ru-RU" sz="3200" dirty="0" smtClean="0"/>
              <a:t>(</a:t>
            </a:r>
            <a:r>
              <a:rPr lang="ru-RU" sz="3200" u="sng" dirty="0" smtClean="0">
                <a:solidFill>
                  <a:srgbClr val="1E128C"/>
                </a:solidFill>
              </a:rPr>
              <a:t>Подпункт 1.1 части 2 статьи 44 </a:t>
            </a:r>
            <a:r>
              <a:rPr lang="ru-RU" sz="3200" dirty="0" smtClean="0"/>
              <a:t>ЖК РФ)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000240"/>
            <a:ext cx="8572560" cy="457203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1) О создании ТСН/ТСЖ и утверждении его Устава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ч.2 ст.135, ч.1 ст.136</a:t>
            </a:r>
            <a:r>
              <a:rPr lang="ru-RU" sz="2800" dirty="0" smtClean="0"/>
              <a:t> ЖК РФ). </a:t>
            </a:r>
          </a:p>
          <a:p>
            <a:r>
              <a:rPr lang="ru-RU" sz="2800" i="1" dirty="0" smtClean="0"/>
              <a:t>При этом протокол ОСС подписывают </a:t>
            </a:r>
            <a:r>
              <a:rPr lang="ru-RU" sz="2800" i="1" u="sng" dirty="0" smtClean="0"/>
              <a:t>ВСЕ собственники</a:t>
            </a:r>
            <a:r>
              <a:rPr lang="ru-RU" sz="2800" i="1" dirty="0" smtClean="0"/>
              <a:t>, проголосовавшие за это решение!</a:t>
            </a:r>
          </a:p>
          <a:p>
            <a:r>
              <a:rPr lang="ru-RU" sz="2800" dirty="0" smtClean="0"/>
              <a:t>2) О реорганизации ТСН/ТСЖ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ст.140 </a:t>
            </a:r>
            <a:r>
              <a:rPr lang="ru-RU" sz="2800" dirty="0" smtClean="0"/>
              <a:t>ЖК РФ).</a:t>
            </a:r>
          </a:p>
          <a:p>
            <a:r>
              <a:rPr lang="ru-RU" sz="2800" dirty="0" smtClean="0"/>
              <a:t>3) О ликвидации ТСН/ТСЖ в случае, если его члены не обладают более чем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50% </a:t>
            </a:r>
            <a:r>
              <a:rPr lang="ru-RU" sz="2800" dirty="0" smtClean="0"/>
              <a:t>общего числа голосов собственников помещений в многоквартирном доме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ч.2 ст.141</a:t>
            </a:r>
            <a:r>
              <a:rPr lang="ru-RU" sz="2800" dirty="0" smtClean="0"/>
              <a:t> ЖК РФ).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152400"/>
            <a:ext cx="8786874" cy="1776402"/>
          </a:xfrm>
        </p:spPr>
        <p:txBody>
          <a:bodyPr>
            <a:noAutofit/>
          </a:bodyPr>
          <a:lstStyle/>
          <a:p>
            <a:pPr algn="ctr"/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Решения, принимаемые простым большинством (больше 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50%</a:t>
            </a:r>
            <a:r>
              <a:rPr lang="ru-RU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голосов всех собственников в доме)</a:t>
            </a:r>
            <a:endParaRPr lang="ru-RU" sz="3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142984"/>
            <a:ext cx="8358246" cy="5214974"/>
          </a:xfrm>
        </p:spPr>
        <p:txBody>
          <a:bodyPr>
            <a:noAutofit/>
          </a:bodyPr>
          <a:lstStyle/>
          <a:p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Инициирование ОСС.</a:t>
            </a:r>
          </a:p>
          <a:p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к проведению ОСС.</a:t>
            </a:r>
          </a:p>
          <a:p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Сообщение собственникам о проведении ОСС.</a:t>
            </a:r>
          </a:p>
          <a:p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ОСС.</a:t>
            </a:r>
          </a:p>
          <a:p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Подсчет голосов по вопросам повестки дня.</a:t>
            </a:r>
          </a:p>
          <a:p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Оформление результатов голосования.</a:t>
            </a:r>
          </a:p>
          <a:p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Уведомление об итогах голосования и принятых решениях всех собственников.</a:t>
            </a:r>
          </a:p>
          <a:p>
            <a:r>
              <a:rPr lang="ru-RU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Передача копий решений и протокола ОСС.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ЭТАПЫ  ПРОВЕДЕНИЯ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071546"/>
          <a:ext cx="8572560" cy="5429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2296"/>
                <a:gridCol w="2000264"/>
              </a:tblGrid>
              <a:tr h="6448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Кто может быть инициатором</a:t>
                      </a:r>
                      <a:endParaRPr lang="ru-RU" sz="21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Нормативное обоснование</a:t>
                      </a:r>
                      <a:endParaRPr lang="ru-RU" sz="21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5896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Один </a:t>
                      </a:r>
                      <a:r>
                        <a:rPr lang="ru-RU" sz="2100" b="0" dirty="0">
                          <a:latin typeface="+mn-lt"/>
                          <a:ea typeface="Times New Roman"/>
                        </a:rPr>
                        <a:t>или несколько собственников </a:t>
                      </a: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в </a:t>
                      </a:r>
                      <a:r>
                        <a:rPr lang="ru-RU" sz="2100" b="0" dirty="0">
                          <a:latin typeface="+mn-lt"/>
                          <a:ea typeface="Times New Roman"/>
                        </a:rPr>
                        <a:t>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Ч.2</a:t>
                      </a:r>
                      <a:r>
                        <a:rPr lang="ru-RU" sz="21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ст.45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dirty="0" smtClean="0">
                          <a:latin typeface="+mn-lt"/>
                          <a:ea typeface="Times New Roman"/>
                        </a:rPr>
                        <a:t>ЖК </a:t>
                      </a:r>
                      <a:r>
                        <a:rPr lang="ru-RU" sz="2100" dirty="0">
                          <a:latin typeface="+mn-lt"/>
                          <a:ea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928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0" dirty="0">
                          <a:latin typeface="+mn-lt"/>
                          <a:ea typeface="Times New Roman"/>
                        </a:rPr>
                        <a:t>УО, осуществляющая управление </a:t>
                      </a: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МКД </a:t>
                      </a:r>
                      <a:r>
                        <a:rPr lang="ru-RU" sz="2100" b="0" dirty="0">
                          <a:latin typeface="+mn-lt"/>
                          <a:ea typeface="Times New Roman"/>
                        </a:rPr>
                        <a:t>по договору управления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Ч.7 ст. 45 </a:t>
                      </a:r>
                      <a:r>
                        <a:rPr lang="ru-RU" sz="2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100" dirty="0">
                          <a:latin typeface="+mn-lt"/>
                          <a:ea typeface="Times New Roman"/>
                        </a:rPr>
                        <a:t>ЖК РФ</a:t>
                      </a:r>
                    </a:p>
                  </a:txBody>
                  <a:tcPr marL="76200" marR="76200" marT="38100" marB="38100" anchor="ctr"/>
                </a:tc>
              </a:tr>
              <a:tr h="1071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0" dirty="0" smtClean="0"/>
                        <a:t>УК, ТСЖ, ЖК, ЖСК по письменному обращению собственников, обладающих не менее чем </a:t>
                      </a:r>
                      <a:r>
                        <a:rPr lang="ru-RU" sz="2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  <a:r>
                        <a:rPr lang="ru-RU" sz="2100" b="0" dirty="0" smtClean="0"/>
                        <a:t> общего количества голосов в МКД</a:t>
                      </a:r>
                      <a:endParaRPr lang="ru-RU" sz="2100" b="0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Ч.6 ст. 45</a:t>
                      </a:r>
                      <a:r>
                        <a:rPr lang="ru-RU" sz="2100" b="1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dirty="0" smtClean="0"/>
                        <a:t>ЖК РФ</a:t>
                      </a:r>
                      <a:endParaRPr lang="ru-RU" sz="2100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5715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Региональный оператор, УК, ТСЖ, ЖК, ЖСК (владельцы  </a:t>
                      </a:r>
                      <a:r>
                        <a:rPr lang="ru-RU" sz="2100" b="0" dirty="0" err="1" smtClean="0">
                          <a:latin typeface="+mn-lt"/>
                          <a:ea typeface="Times New Roman"/>
                        </a:rPr>
                        <a:t>спецсчета</a:t>
                      </a: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)  для формирования фонда капремонта по вопросу выбора иной кредитной организации, если текущая не соответствует требованиям </a:t>
                      </a:r>
                      <a:r>
                        <a:rPr lang="ru-RU" sz="21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 2 ст. 176 </a:t>
                      </a:r>
                      <a:r>
                        <a:rPr lang="ru-RU" sz="2100" b="0" dirty="0" smtClean="0">
                          <a:latin typeface="+mn-lt"/>
                          <a:ea typeface="Times New Roman"/>
                        </a:rPr>
                        <a:t>ЖК РФ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100" b="0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Ч.2.1</a:t>
                      </a:r>
                      <a:r>
                        <a:rPr lang="ru-RU" sz="21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ст.176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100" dirty="0" smtClean="0">
                          <a:latin typeface="+mn-lt"/>
                          <a:ea typeface="Times New Roman"/>
                        </a:rPr>
                        <a:t>ЖК РФ</a:t>
                      </a:r>
                      <a:endParaRPr lang="ru-RU" sz="2100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ИНИЦИАТОРЫ ОСС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59" y="1428750"/>
          <a:ext cx="8501121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7"/>
                <a:gridCol w="4500594"/>
                <a:gridCol w="178595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По какому вопросу</a:t>
                      </a:r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В каком случае</a:t>
                      </a:r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Нормативное обоснование</a:t>
                      </a:r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Выбор способа управления 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Решение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 выборе способа управления МКД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было принято на общем собрании собственников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Ч.6</a:t>
                      </a:r>
                      <a:r>
                        <a:rPr lang="ru-RU" sz="18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ст.161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ОМС получено уведомление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от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 ГЖИ:</a:t>
                      </a:r>
                      <a:endParaRPr lang="ru-RU" sz="180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об исключении сведений о МКД из реестра лицензий субъекта РФ;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о прекращении действия лицензии;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об аннулировании лицензии.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Ч.4</a:t>
                      </a:r>
                      <a:r>
                        <a:rPr lang="ru-RU" sz="18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ст.200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Избрание совета МКД, председателя совета, или создание ТСЖ 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 Домом управляет УК и при непосредственном управлении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в МКД более 4-х квартир;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- в течение календарного года решение об избрании совета МКД собственниками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принято или не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реализовано.</a:t>
                      </a:r>
                      <a:endParaRPr lang="ru-RU" sz="180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Ч.2</a:t>
                      </a:r>
                      <a:r>
                        <a:rPr lang="ru-RU" sz="18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ст.161.1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endParaRPr lang="ru-RU" sz="180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 ЖК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 МЕСТНОГО САМОУПРАВЛЕНИЯ –ИНИЦИАТОР   ОСС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285728"/>
          <a:ext cx="8715438" cy="638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4643471"/>
                <a:gridCol w="1571637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 какому вопросу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В каком случае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Нормативное обоснование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Расторжение договора управления МКД с действующей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УК </a:t>
                      </a: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и выбор новой 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УК </a:t>
                      </a: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или изменение способа управления 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ОМС провел внеплановую проверку деятельности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УК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по обращению: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- собственников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МКД;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- председателя совета МКД;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- органов управления ТСЖ, ЖК,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ЖСК;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- общественных объединений или иных НКО.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По результатам проверки выявлено невыполнение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УК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условий договора управления.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Ч.1.1</a:t>
                      </a:r>
                      <a:r>
                        <a:rPr lang="ru-RU" sz="16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ст.165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Выбор способа формирования фонда капремонта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решение о выборе способа формирования фонда капремонта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было принято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на ОСС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Ч.6</a:t>
                      </a:r>
                      <a:r>
                        <a:rPr lang="ru-RU" sz="16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ст.170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Выбор владельца </a:t>
                      </a:r>
                      <a:r>
                        <a:rPr lang="ru-RU" sz="1600" b="1" dirty="0" err="1">
                          <a:latin typeface="+mn-lt"/>
                          <a:ea typeface="Calibri"/>
                          <a:cs typeface="Times New Roman"/>
                        </a:rPr>
                        <a:t>спецсчета</a:t>
                      </a:r>
                      <a:r>
                        <a:rPr lang="ru-RU" sz="1600" b="1" dirty="0">
                          <a:latin typeface="+mn-lt"/>
                          <a:ea typeface="Calibri"/>
                          <a:cs typeface="Times New Roman"/>
                        </a:rPr>
                        <a:t> или изменение способа формирования фонда капремонта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- в отношении владельца </a:t>
                      </a:r>
                      <a:r>
                        <a:rPr lang="ru-RU" sz="1600" dirty="0" err="1">
                          <a:latin typeface="+mn-lt"/>
                          <a:ea typeface="Calibri"/>
                          <a:cs typeface="Times New Roman"/>
                        </a:rPr>
                        <a:t>спецсчета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 на капремонт принято решение о ликвидации или реорганизации, признании банкротом;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УК,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ТСЖ, ЖКС прекращено управление МКД;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- собственники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МКД в течение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х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месяцев с даты прекращения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управления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МКД владельцем </a:t>
                      </a:r>
                      <a:r>
                        <a:rPr lang="ru-RU" sz="1600" dirty="0" err="1">
                          <a:latin typeface="+mn-lt"/>
                          <a:ea typeface="Calibri"/>
                          <a:cs typeface="Times New Roman"/>
                        </a:rPr>
                        <a:t>спецсчета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 не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приняли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не реализовали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решение о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выборе иного владельца </a:t>
                      </a:r>
                      <a:r>
                        <a:rPr lang="ru-RU" sz="1600" dirty="0" err="1">
                          <a:latin typeface="+mn-lt"/>
                          <a:ea typeface="Calibri"/>
                          <a:cs typeface="Times New Roman"/>
                        </a:rPr>
                        <a:t>спецсчета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 или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изменении способа формирования фонда капремонта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Ч.8,</a:t>
                      </a:r>
                      <a:r>
                        <a:rPr lang="ru-RU" sz="16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9 ст.175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600" dirty="0" smtClean="0">
                          <a:latin typeface="+mn-lt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50" y="1000125"/>
          <a:ext cx="85725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22"/>
                <a:gridCol w="471487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</a:rPr>
                        <a:t>Документ</a:t>
                      </a:r>
                      <a:endParaRPr lang="ru-RU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</a:rPr>
                        <a:t>Обоснование</a:t>
                      </a:r>
                      <a:endParaRPr lang="ru-RU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Сообщение</a:t>
                      </a:r>
                      <a:r>
                        <a:rPr lang="ru-RU" sz="2000" b="1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о проведении ОСС</a:t>
                      </a:r>
                      <a:endParaRPr lang="ru-RU" sz="20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  <a:ea typeface="Times New Roman"/>
                        </a:rPr>
                        <a:t>Инициатор обязан сообщить всем собственникам в данном доме о проведении собрания </a:t>
                      </a:r>
                      <a:endParaRPr lang="ru-RU" sz="2000" dirty="0" smtClean="0">
                        <a:latin typeface="+mn-lt"/>
                        <a:ea typeface="Times New Roman"/>
                      </a:endParaRPr>
                    </a:p>
                    <a:p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ru-RU" sz="20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ч.4</a:t>
                      </a:r>
                      <a:r>
                        <a:rPr lang="ru-RU" sz="20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ст.45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ЖК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РФ)</a:t>
                      </a: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Лист регистрации вручения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сообщений</a:t>
                      </a:r>
                      <a:r>
                        <a:rPr lang="ru-RU" sz="2000" b="1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о проведении ОСС</a:t>
                      </a:r>
                      <a:endParaRPr lang="ru-RU" sz="20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Times New Roman"/>
                        </a:rPr>
                        <a:t> Является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обязательным.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Это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доказательство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того, что: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Times New Roman"/>
                        </a:rPr>
                        <a:t>1) собственники были уведомлены о проведении собрания,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Times New Roman"/>
                        </a:rPr>
                        <a:t>2) такое уведомление было направлено в установленный законом срок</a:t>
                      </a: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Лист регистрации вручения решений собственников </a:t>
                      </a:r>
                      <a:r>
                        <a:rPr lang="ru-RU" sz="2000" b="1" dirty="0" smtClean="0"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заочное и </a:t>
                      </a:r>
                      <a:r>
                        <a:rPr lang="ru-RU" sz="2000" b="1" dirty="0" err="1">
                          <a:latin typeface="+mn-lt"/>
                          <a:ea typeface="Times New Roman"/>
                        </a:rPr>
                        <a:t>очно-заочное</a:t>
                      </a:r>
                      <a:r>
                        <a:rPr lang="ru-RU" sz="2000" b="1" dirty="0">
                          <a:latin typeface="+mn-lt"/>
                          <a:ea typeface="Times New Roman"/>
                        </a:rPr>
                        <a:t> голосования)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+mn-lt"/>
                          <a:ea typeface="Times New Roman"/>
                        </a:rPr>
                        <a:t>Является обязательным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,</a:t>
                      </a:r>
                      <a:r>
                        <a:rPr lang="ru-RU" sz="2000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так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как подтверждает то, что собственники ознакомлены с повесткой дня и имели возможность обсудить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вопросы повестки</a:t>
                      </a:r>
                      <a:r>
                        <a:rPr lang="ru-RU" sz="2000" baseline="0" dirty="0" smtClean="0">
                          <a:latin typeface="+mn-lt"/>
                          <a:ea typeface="Times New Roman"/>
                        </a:rPr>
                        <a:t> дня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ru-RU" sz="200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ч.4</a:t>
                      </a:r>
                      <a:r>
                        <a:rPr lang="ru-RU" sz="2000" u="sng" baseline="0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ст.45 </a:t>
                      </a:r>
                      <a:r>
                        <a:rPr lang="ru-RU" sz="2000" dirty="0" smtClean="0">
                          <a:latin typeface="+mn-lt"/>
                          <a:ea typeface="Times New Roman"/>
                        </a:rPr>
                        <a:t>ЖК </a:t>
                      </a:r>
                      <a:r>
                        <a:rPr lang="ru-RU" sz="2000" dirty="0">
                          <a:latin typeface="+mn-lt"/>
                          <a:ea typeface="Times New Roman"/>
                        </a:rPr>
                        <a:t>РФ)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357166"/>
          <a:ext cx="8643938" cy="6233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492916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Документ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Обоснование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  <a:ea typeface="Times New Roman"/>
                        </a:rPr>
                        <a:t>Реестр </a:t>
                      </a: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собственников в </a:t>
                      </a:r>
                      <a:r>
                        <a:rPr lang="ru-RU" sz="1800" b="1" dirty="0">
                          <a:latin typeface="+mn-lt"/>
                          <a:ea typeface="Times New Roman"/>
                        </a:rPr>
                        <a:t>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Это исходные данные о праве собственности на помещения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лиц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, участвующих в ОСС и о праве участия в нем.</a:t>
                      </a: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  <a:ea typeface="Times New Roman"/>
                        </a:rPr>
                        <a:t>Схема распределения долей в МКД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Необходимость подсчета голосов на ОСС, количество которых пропорционально доле в праве на общее имущество в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МКД.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  <a:ea typeface="Times New Roman"/>
                        </a:rPr>
                        <a:t>Лист регистрации </a:t>
                      </a: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собственников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Подтверждение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правомочности (наличия кворума)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ОСС.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093178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  <a:ea typeface="Times New Roman"/>
                        </a:rPr>
                        <a:t>Решения </a:t>
                      </a: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собственников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Обязательны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при проведении ОСС в заочной и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очно-заочной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форме (</a:t>
                      </a:r>
                      <a:r>
                        <a:rPr lang="ru-RU" sz="18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ч.</a:t>
                      </a:r>
                      <a:r>
                        <a:rPr lang="ru-RU" sz="1800" b="1" u="sng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4.1</a:t>
                      </a:r>
                      <a:r>
                        <a:rPr lang="ru-RU" sz="1800" b="1" u="sng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,</a:t>
                      </a:r>
                      <a:r>
                        <a:rPr lang="ru-RU" sz="1800" b="1" u="sng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5</a:t>
                      </a:r>
                      <a:r>
                        <a:rPr lang="ru-RU" sz="1800" b="1" u="sng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u="sng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ст. 48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ЖК РФ). Направляются вместе с уведомлением о проведении общего собрания.</a:t>
                      </a:r>
                    </a:p>
                  </a:txBody>
                  <a:tcPr marL="76200" marR="76200" marT="38100" marB="38100" anchor="ctr"/>
                </a:tc>
              </a:tr>
              <a:tr h="1285884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  <a:ea typeface="Times New Roman"/>
                        </a:rPr>
                        <a:t>Проекты документов, которые должны быть </a:t>
                      </a: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утверждены на ОСС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Обязательное приложение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к протоколу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ОСС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ru-RU" sz="18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под</a:t>
                      </a:r>
                      <a:r>
                        <a:rPr lang="ru-RU" sz="1800" b="1" u="sng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. "е" п. 19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Требований к оформлению протоколов, утвержденных приказом Минстроя России от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декабря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 г. № 937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/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пр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).</a:t>
                      </a:r>
                    </a:p>
                  </a:txBody>
                  <a:tcPr marL="76200" marR="76200" marT="38100" marB="38100" anchor="ctr"/>
                </a:tc>
              </a:tr>
              <a:tr h="817899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+mn-lt"/>
                          <a:ea typeface="Times New Roman"/>
                        </a:rPr>
                        <a:t>Проект </a:t>
                      </a:r>
                      <a:r>
                        <a:rPr lang="ru-RU" sz="1800" b="1" dirty="0" smtClean="0">
                          <a:latin typeface="+mn-lt"/>
                          <a:ea typeface="Times New Roman"/>
                        </a:rPr>
                        <a:t> протокола  ОСС</a:t>
                      </a:r>
                      <a:endParaRPr lang="ru-RU" sz="1800" b="1" dirty="0">
                        <a:latin typeface="+mn-lt"/>
                        <a:ea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Необходимо для оформления принятых решений общего собрания (</a:t>
                      </a:r>
                      <a:r>
                        <a:rPr lang="ru-RU" sz="1800" b="1" u="sng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ч. 1 ст. 46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ЖК РФ)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142984"/>
            <a:ext cx="8429684" cy="5357850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площадь жилых и нежилых помещений </a:t>
            </a:r>
            <a:r>
              <a:rPr lang="ru-RU" sz="2900" dirty="0" smtClean="0"/>
              <a:t>в МКД, у которых есть собственники;</a:t>
            </a:r>
          </a:p>
          <a:p>
            <a:r>
              <a:rPr lang="ru-RU" sz="2900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режим права собственности </a:t>
            </a:r>
            <a:r>
              <a:rPr lang="ru-RU" sz="2900" dirty="0" smtClean="0"/>
              <a:t>на каждое помещение (жилое или нежилое, квартира или комната, номер квартиры и т.п.) в доме  </a:t>
            </a:r>
            <a:r>
              <a:rPr lang="ru-RU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площадь</a:t>
            </a:r>
            <a:r>
              <a:rPr lang="ru-RU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2900" dirty="0" smtClean="0"/>
              <a:t> принадлежащая каждому  собственнику (индивидуальная, общая совместная или общая долевая), т.е. </a:t>
            </a:r>
            <a:r>
              <a:rPr lang="ru-RU" sz="2900" u="sng" dirty="0" smtClean="0"/>
              <a:t>количество голосов</a:t>
            </a:r>
            <a:r>
              <a:rPr lang="ru-RU" sz="2900" dirty="0" smtClean="0"/>
              <a:t>;</a:t>
            </a:r>
          </a:p>
          <a:p>
            <a:r>
              <a:rPr lang="ru-RU" sz="2900" dirty="0" smtClean="0"/>
              <a:t>-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имя  собственника </a:t>
            </a:r>
            <a:r>
              <a:rPr lang="ru-RU" sz="2900" dirty="0" smtClean="0">
                <a:solidFill>
                  <a:srgbClr val="303725"/>
                </a:solidFill>
              </a:rPr>
              <a:t>(</a:t>
            </a:r>
            <a:r>
              <a:rPr lang="ru-RU" sz="2900" dirty="0" err="1" smtClean="0"/>
              <a:t>физлицо</a:t>
            </a:r>
            <a:r>
              <a:rPr lang="ru-RU" sz="2900" dirty="0" smtClean="0"/>
              <a:t>), сведения о праве собственности на помещение в МКД</a:t>
            </a:r>
            <a:r>
              <a:rPr lang="ru-RU" sz="2900" dirty="0" smtClean="0">
                <a:solidFill>
                  <a:srgbClr val="303725"/>
                </a:solidFill>
              </a:rPr>
              <a:t>;</a:t>
            </a:r>
          </a:p>
          <a:p>
            <a:endParaRPr lang="ru-RU" sz="2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РЕЕСТР СОБСТВЕННИКОВ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0"/>
            <a:ext cx="8572560" cy="6000792"/>
          </a:xfrm>
        </p:spPr>
        <p:txBody>
          <a:bodyPr>
            <a:normAutofit fontScale="92500"/>
          </a:bodyPr>
          <a:lstStyle/>
          <a:p>
            <a:r>
              <a:rPr lang="ru-RU" sz="3000" dirty="0" smtClean="0"/>
              <a:t>-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номер свидетельства о государственной регистрации </a:t>
            </a:r>
            <a:r>
              <a:rPr lang="ru-RU" sz="3000" dirty="0" smtClean="0"/>
              <a:t>собственника - юридического лица, </a:t>
            </a:r>
            <a:r>
              <a:rPr lang="ru-RU" sz="3200" dirty="0" smtClean="0"/>
              <a:t>сведения о праве собственности на помещение в МКД</a:t>
            </a:r>
            <a:r>
              <a:rPr lang="ru-RU" sz="3000" dirty="0" smtClean="0"/>
              <a:t>;</a:t>
            </a:r>
          </a:p>
          <a:p>
            <a:r>
              <a:rPr lang="ru-RU" sz="3000" dirty="0" smtClean="0"/>
              <a:t>-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имя</a:t>
            </a:r>
            <a:r>
              <a:rPr lang="ru-RU" sz="3000" b="1" dirty="0" smtClean="0"/>
              <a:t> </a:t>
            </a:r>
            <a:r>
              <a:rPr lang="ru-RU" sz="3000" dirty="0" smtClean="0"/>
              <a:t>(наименование)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представителя собственника,  паспортные данные</a:t>
            </a:r>
            <a:r>
              <a:rPr lang="ru-RU" sz="3000" dirty="0" smtClean="0"/>
              <a:t>, а также сведения о документе, на котором основаны его полномочия, срок таких полномочий;</a:t>
            </a:r>
          </a:p>
          <a:p>
            <a:r>
              <a:rPr lang="ru-RU" sz="3000" dirty="0" smtClean="0"/>
              <a:t>-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почтовый адрес собственника</a:t>
            </a:r>
            <a:r>
              <a:rPr lang="ru-RU" sz="3000" dirty="0" smtClean="0"/>
              <a:t>, по которому должны направляться сообщения о проведении ОСС (если не принято решение о размещении таких сообщений в помещении дома).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524000"/>
            <a:ext cx="8429684" cy="4572000"/>
          </a:xfrm>
        </p:spPr>
        <p:txBody>
          <a:bodyPr/>
          <a:lstStyle/>
          <a:p>
            <a:r>
              <a:rPr lang="ru-RU" b="1" dirty="0" smtClean="0">
                <a:solidFill>
                  <a:srgbClr val="303725"/>
                </a:solidFill>
              </a:rPr>
              <a:t>Приказ Минстроя России от </a:t>
            </a:r>
            <a:r>
              <a:rPr lang="ru-RU" b="1" dirty="0" smtClean="0">
                <a:solidFill>
                  <a:srgbClr val="303725"/>
                </a:solidFill>
                <a:latin typeface="Times New Roman" pitchFamily="18" charset="0"/>
                <a:cs typeface="Times New Roman" pitchFamily="18" charset="0"/>
              </a:rPr>
              <a:t>25.12.2015г. № 937</a:t>
            </a:r>
            <a:r>
              <a:rPr lang="ru-RU" b="1" dirty="0" smtClean="0">
                <a:solidFill>
                  <a:srgbClr val="303725"/>
                </a:solidFill>
              </a:rPr>
              <a:t>/</a:t>
            </a:r>
            <a:r>
              <a:rPr lang="ru-RU" b="1" dirty="0" err="1" smtClean="0">
                <a:solidFill>
                  <a:srgbClr val="303725"/>
                </a:solidFill>
              </a:rPr>
              <a:t>пр</a:t>
            </a:r>
            <a:r>
              <a:rPr lang="ru-RU" dirty="0" smtClean="0">
                <a:solidFill>
                  <a:srgbClr val="303725"/>
                </a:solidFill>
              </a:rPr>
              <a:t> </a:t>
            </a:r>
            <a:r>
              <a:rPr lang="ru-RU" dirty="0" smtClean="0"/>
              <a:t>«Об утверждении требований к оформлению протоколов общих собраний собственников помещений в многоквартирных домах и порядка передачи копий решений и протоколов общих собраний собственников помещений в многоквартирных домах в уполномоченные органы исполнительной власти субъектов Российской Федерации, осуществляющие государственный жилищный надзор» (далее - Приказ).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ЗАКОНОДАТЕЛЬСТВО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429288"/>
          </a:xfrm>
        </p:spPr>
        <p:txBody>
          <a:bodyPr>
            <a:normAutofit fontScale="92500" lnSpcReduction="10000"/>
          </a:bodyPr>
          <a:lstStyle/>
          <a:p>
            <a:r>
              <a:rPr lang="ru-RU" sz="3000" dirty="0" smtClean="0"/>
              <a:t>Формулировка  вопросов повестки дня должна допускать  однозначный ответ 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«За», «Против» или «Воздержался».</a:t>
            </a:r>
          </a:p>
          <a:p>
            <a:r>
              <a:rPr lang="ru-RU" sz="3000" dirty="0" smtClean="0"/>
              <a:t>Если собственники в Вашем доме не принимали Положение о порядке проведения ОСС, то надо </a:t>
            </a:r>
            <a:r>
              <a:rPr lang="ru-RU" sz="3000" u="sng" dirty="0" smtClean="0"/>
              <a:t>каждый раз утверждать кандидатуры председателя, секретаря и счетной комиссии</a:t>
            </a:r>
            <a:r>
              <a:rPr lang="ru-RU" sz="3000" dirty="0" smtClean="0"/>
              <a:t>, которая будет подводить итоги голосования. </a:t>
            </a:r>
          </a:p>
          <a:p>
            <a:r>
              <a:rPr lang="ru-RU" sz="30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</a:t>
            </a:r>
            <a:endParaRPr lang="ru-RU" sz="3000" b="1" dirty="0" smtClean="0">
              <a:solidFill>
                <a:srgbClr val="3037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i="1" dirty="0" smtClean="0">
                <a:solidFill>
                  <a:srgbClr val="303725"/>
                </a:solidFill>
                <a:latin typeface="Times New Roman" pitchFamily="18" charset="0"/>
                <a:cs typeface="Times New Roman" pitchFamily="18" charset="0"/>
              </a:rPr>
              <a:t>Ч. 2</a:t>
            </a:r>
            <a:r>
              <a:rPr lang="ru-RU" sz="2800" b="1" i="1" dirty="0" smtClean="0">
                <a:solidFill>
                  <a:srgbClr val="303725"/>
                </a:solidFill>
              </a:rPr>
              <a:t> ст</a:t>
            </a:r>
            <a:r>
              <a:rPr lang="ru-RU" sz="2800" b="1" i="1" dirty="0" smtClean="0">
                <a:solidFill>
                  <a:srgbClr val="303725"/>
                </a:solidFill>
                <a:latin typeface="Times New Roman" pitchFamily="18" charset="0"/>
                <a:cs typeface="Times New Roman" pitchFamily="18" charset="0"/>
              </a:rPr>
              <a:t>. 46 </a:t>
            </a:r>
            <a:r>
              <a:rPr lang="ru-RU" sz="2800" b="1" i="1" dirty="0" smtClean="0">
                <a:solidFill>
                  <a:srgbClr val="303725"/>
                </a:solidFill>
              </a:rPr>
              <a:t>ЖК РФ  -  собственники  не вправе принимать решения по вопросам, не включенным в повестку дня ОСС, а также ее изменять!</a:t>
            </a:r>
            <a:endParaRPr lang="ru-RU" sz="2800" b="1" dirty="0" smtClean="0">
              <a:solidFill>
                <a:srgbClr val="303725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ПОВЕСТКА ДНЯ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428736"/>
            <a:ext cx="8358246" cy="5286412"/>
          </a:xfrm>
        </p:spPr>
        <p:txBody>
          <a:bodyPr>
            <a:normAutofit/>
          </a:bodyPr>
          <a:lstStyle/>
          <a:p>
            <a:r>
              <a:rPr lang="ru-RU" sz="2900" dirty="0" smtClean="0"/>
              <a:t>- порядок направления сообщений собственникам о проведении собрания; </a:t>
            </a:r>
          </a:p>
          <a:p>
            <a:r>
              <a:rPr lang="ru-RU" sz="2900" dirty="0" smtClean="0"/>
              <a:t>- порядок уведомления собственников о принятых на собрании решениях; </a:t>
            </a:r>
          </a:p>
          <a:p>
            <a:r>
              <a:rPr lang="ru-RU" sz="2900" dirty="0" smtClean="0"/>
              <a:t>-  утверждение состава ОИ и утверждение долей в ОИ по каждому собственнику;</a:t>
            </a:r>
          </a:p>
          <a:p>
            <a:r>
              <a:rPr lang="ru-RU" sz="2900" dirty="0" smtClean="0"/>
              <a:t>- утверждения Положения о порядке проведения ОСС в МКД;</a:t>
            </a:r>
          </a:p>
          <a:p>
            <a:r>
              <a:rPr lang="ru-RU" sz="2900" dirty="0" smtClean="0"/>
              <a:t>- выбор места хранения документов общих собраний.</a:t>
            </a: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202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Повестка дня первичного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71546"/>
            <a:ext cx="8643998" cy="5572164"/>
          </a:xfrm>
        </p:spPr>
        <p:txBody>
          <a:bodyPr>
            <a:normAutofit/>
          </a:bodyPr>
          <a:lstStyle/>
          <a:p>
            <a:r>
              <a:rPr lang="ru-RU" sz="2900" dirty="0" smtClean="0"/>
              <a:t>- о выборе способа управления МКД, если он не выбран или назрела необходимость его сменить;</a:t>
            </a:r>
          </a:p>
          <a:p>
            <a:r>
              <a:rPr lang="ru-RU" sz="2900" dirty="0" smtClean="0"/>
              <a:t>- о расторжении договора управления с УК, от которой Вы хотели уйти. Выбор уполномоченного собственника на расторжение договора управления;</a:t>
            </a:r>
          </a:p>
          <a:p>
            <a:r>
              <a:rPr lang="ru-RU" sz="2900" dirty="0" smtClean="0"/>
              <a:t>- определение  новой УК; </a:t>
            </a:r>
          </a:p>
          <a:p>
            <a:r>
              <a:rPr lang="ru-RU" sz="2900" dirty="0" smtClean="0"/>
              <a:t>- утверждение условий договора управления с новой УК;</a:t>
            </a:r>
          </a:p>
          <a:p>
            <a:r>
              <a:rPr lang="ru-RU" sz="2900" dirty="0" smtClean="0"/>
              <a:t>- установление размера платежей собственников по договору управления с вновь выбранной УК.</a:t>
            </a: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ОСС по выбору УК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>
            <a:normAutofit/>
          </a:bodyPr>
          <a:lstStyle/>
          <a:p>
            <a:r>
              <a:rPr lang="ru-RU" sz="2900" dirty="0" smtClean="0"/>
              <a:t>- о выборе Совета дома, если домом управляет УК или в доме непосредственное управление;</a:t>
            </a:r>
          </a:p>
          <a:p>
            <a:r>
              <a:rPr lang="ru-RU" sz="2900" dirty="0" smtClean="0"/>
              <a:t>- об утверждении Положения о Совете МКД;</a:t>
            </a:r>
          </a:p>
          <a:p>
            <a:r>
              <a:rPr lang="ru-RU" sz="2900" dirty="0" smtClean="0"/>
              <a:t>- о количественном составе Совета МКД. Вы можете выбрать несколько человек, например, по одному человеку от подъезда;</a:t>
            </a:r>
          </a:p>
          <a:p>
            <a:r>
              <a:rPr lang="ru-RU" sz="2900" dirty="0" smtClean="0"/>
              <a:t>- о выборе председателя Совета МКД;</a:t>
            </a:r>
          </a:p>
          <a:p>
            <a:r>
              <a:rPr lang="ru-RU" sz="2900" dirty="0" smtClean="0"/>
              <a:t>- делегирование полномочий Совету МКД и его председателю (максимально конкретно);</a:t>
            </a:r>
          </a:p>
          <a:p>
            <a:r>
              <a:rPr lang="ru-RU" sz="2900" dirty="0" smtClean="0"/>
              <a:t>- об оплате председателю Совета МКД.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ОСС по выбору Совета МКД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928670"/>
            <a:ext cx="8501122" cy="5715040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- расторжение договора управления  с УК;</a:t>
            </a:r>
          </a:p>
          <a:p>
            <a:r>
              <a:rPr lang="ru-RU" sz="2800" dirty="0" smtClean="0"/>
              <a:t>- избрание лица, уполномоченного на расторжение договора управления с УК;</a:t>
            </a:r>
          </a:p>
          <a:p>
            <a:r>
              <a:rPr lang="ru-RU" sz="2800" dirty="0" smtClean="0"/>
              <a:t>- выбор способа управления – ТСЖ;</a:t>
            </a:r>
          </a:p>
          <a:p>
            <a:r>
              <a:rPr lang="ru-RU" sz="2800" dirty="0" smtClean="0"/>
              <a:t>- создание ТСН «ТСЖ» для целей управления МКД;</a:t>
            </a:r>
          </a:p>
          <a:p>
            <a:r>
              <a:rPr lang="ru-RU" sz="2800" dirty="0" smtClean="0"/>
              <a:t>- утверждение Устава ТСН «ТСЖ»;</a:t>
            </a:r>
          </a:p>
          <a:p>
            <a:r>
              <a:rPr lang="ru-RU" sz="2800" dirty="0" smtClean="0"/>
              <a:t>- выбор членов Правления ТСН «ТСЖ»;</a:t>
            </a:r>
          </a:p>
          <a:p>
            <a:r>
              <a:rPr lang="ru-RU" sz="2800" dirty="0" smtClean="0"/>
              <a:t>- выбор Председателя правления ТСН «ТСЖ»;</a:t>
            </a:r>
          </a:p>
          <a:p>
            <a:r>
              <a:rPr lang="ru-RU" sz="2800" dirty="0" smtClean="0"/>
              <a:t>- выбор ревизионной комиссии ТСН «ТСЖ»;</a:t>
            </a:r>
          </a:p>
          <a:p>
            <a:r>
              <a:rPr lang="ru-RU" sz="2800" dirty="0" smtClean="0"/>
              <a:t>- утверждение сметы доходов /расходов ТСН «ТСЖ»;</a:t>
            </a:r>
          </a:p>
          <a:p>
            <a:r>
              <a:rPr lang="ru-RU" sz="2800" dirty="0" smtClean="0"/>
              <a:t>- утверждение размера платы за жилое помещение;</a:t>
            </a:r>
          </a:p>
          <a:p>
            <a:r>
              <a:rPr lang="ru-RU" sz="2800" dirty="0" smtClean="0"/>
              <a:t>- выбор уполномоченного лица для осуществления государственной регистрации ТСН «ТСЖ».</a:t>
            </a: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572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ОСС по созданию ТСН/ТСЖ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429288"/>
          </a:xfrm>
        </p:spPr>
        <p:txBody>
          <a:bodyPr>
            <a:normAutofit/>
          </a:bodyPr>
          <a:lstStyle/>
          <a:p>
            <a:r>
              <a:rPr lang="ru-RU" sz="2900" dirty="0" smtClean="0"/>
              <a:t>- принятие решения о пользовании ОИ иными лицами;</a:t>
            </a:r>
          </a:p>
          <a:p>
            <a:r>
              <a:rPr lang="ru-RU" sz="2900" dirty="0" smtClean="0"/>
              <a:t>- принятие решения о заключении договоров на установку и эксплуатацию рекламных конструкций, если для этого предполагается использовать ОИ;</a:t>
            </a:r>
          </a:p>
          <a:p>
            <a:r>
              <a:rPr lang="ru-RU" sz="2900" dirty="0" smtClean="0"/>
              <a:t>- принятие решения об определении лиц, уполномоченных на заключение договоров об использовании ОИ;</a:t>
            </a:r>
          </a:p>
          <a:p>
            <a:r>
              <a:rPr lang="ru-RU" sz="2900" dirty="0" smtClean="0"/>
              <a:t>- принятие решения об утверждении условий договоров об использовании  ОИ в МКД.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ОСС – пользование ОИ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429288"/>
          </a:xfrm>
        </p:spPr>
        <p:txBody>
          <a:bodyPr>
            <a:noAutofit/>
          </a:bodyPr>
          <a:lstStyle/>
          <a:p>
            <a:r>
              <a:rPr lang="ru-RU" sz="3000" dirty="0" smtClean="0"/>
              <a:t>В решении собственника по вопросам повестки дня, поставленным на голосование, должны быть указаны (</a:t>
            </a:r>
            <a:r>
              <a:rPr lang="ru-RU" sz="30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ч.5.1 ст.48 </a:t>
            </a:r>
            <a:r>
              <a:rPr lang="ru-RU" sz="3000" dirty="0" smtClean="0"/>
              <a:t>ЖК РФ):</a:t>
            </a:r>
          </a:p>
          <a:p>
            <a:r>
              <a:rPr lang="ru-RU" sz="3000" dirty="0" smtClean="0"/>
              <a:t>1) адрес помещения;</a:t>
            </a:r>
          </a:p>
          <a:p>
            <a:r>
              <a:rPr lang="ru-RU" sz="3000" dirty="0" smtClean="0"/>
              <a:t>2) сведения о лице, участвующем в голосовании;</a:t>
            </a:r>
          </a:p>
          <a:p>
            <a:r>
              <a:rPr lang="ru-RU" sz="3000" dirty="0" smtClean="0"/>
              <a:t>3)сведения о документе, подтверждающем право собственности на помещение в МКД;</a:t>
            </a:r>
          </a:p>
          <a:p>
            <a:r>
              <a:rPr lang="ru-RU" sz="3000" dirty="0" smtClean="0"/>
              <a:t>4) решения по каждому вопросу повестки дня, выраженные формулировками "за", "против" или "воздержался".</a:t>
            </a:r>
            <a:endParaRPr lang="ru-RU" sz="3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85725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СОБСТВЕННИКА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3578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Не позднее, чем  </a:t>
            </a:r>
            <a:r>
              <a:rPr lang="ru-RU" sz="28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28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u="sng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дней </a:t>
            </a:r>
            <a:r>
              <a:rPr lang="ru-RU" sz="2800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/>
              <a:t>до  даты проведения ОСС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п.1 ст.146 </a:t>
            </a:r>
            <a:r>
              <a:rPr lang="ru-RU" sz="2800" dirty="0" smtClean="0"/>
              <a:t>ЖК РФ): </a:t>
            </a:r>
          </a:p>
          <a:p>
            <a:pPr lvl="0"/>
            <a:r>
              <a:rPr lang="ru-RU" sz="2800" dirty="0" smtClean="0"/>
              <a:t>- направляется  каждому собственнику помещения в МКД </a:t>
            </a: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заказным письмом </a:t>
            </a:r>
            <a:r>
              <a:rPr lang="ru-RU" sz="2800" dirty="0" smtClean="0"/>
              <a:t>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п.4 ст.45 </a:t>
            </a:r>
            <a:r>
              <a:rPr lang="ru-RU" sz="2800" dirty="0" smtClean="0"/>
              <a:t>ЖК РФ); </a:t>
            </a:r>
          </a:p>
          <a:p>
            <a:pPr lvl="0"/>
            <a:r>
              <a:rPr lang="ru-RU" sz="2800" dirty="0" smtClean="0"/>
              <a:t>- вручено каждому собственнику в доме </a:t>
            </a: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 роспись</a:t>
            </a:r>
            <a:r>
              <a:rPr lang="ru-RU" sz="2800" dirty="0" smtClean="0"/>
              <a:t>.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п.4 ст.45 </a:t>
            </a:r>
            <a:r>
              <a:rPr lang="ru-RU" sz="2800" dirty="0" smtClean="0"/>
              <a:t>ЖК РФ); </a:t>
            </a:r>
          </a:p>
          <a:p>
            <a:pPr lvl="0"/>
            <a:r>
              <a:rPr lang="ru-RU" sz="2800" dirty="0" smtClean="0"/>
              <a:t>- </a:t>
            </a: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размещено в помещении МКД </a:t>
            </a:r>
            <a:r>
              <a:rPr lang="ru-RU" sz="2800" dirty="0" smtClean="0">
                <a:solidFill>
                  <a:srgbClr val="303725"/>
                </a:solidFill>
              </a:rPr>
              <a:t>(место </a:t>
            </a:r>
            <a:r>
              <a:rPr lang="ru-RU" sz="2800" dirty="0" smtClean="0"/>
              <a:t>определено  ОСС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п.4 ст.45 </a:t>
            </a:r>
            <a:r>
              <a:rPr lang="ru-RU" sz="2800" dirty="0" smtClean="0"/>
              <a:t>ЖК РФ); </a:t>
            </a:r>
          </a:p>
          <a:p>
            <a:pPr lvl="0"/>
            <a:r>
              <a:rPr lang="ru-RU" sz="2800" dirty="0" smtClean="0"/>
              <a:t>- </a:t>
            </a:r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размещено в ГИС ЖКХ </a:t>
            </a:r>
            <a:r>
              <a:rPr lang="ru-RU" sz="2800" dirty="0" smtClean="0"/>
              <a:t>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ч.1 ст.47.1 </a:t>
            </a:r>
            <a:r>
              <a:rPr lang="ru-RU" sz="2800" dirty="0" smtClean="0"/>
              <a:t>ЖК РФ; </a:t>
            </a:r>
          </a:p>
          <a:p>
            <a:pPr lvl="0"/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ч.36 п.1 ст.36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федерального закона </a:t>
            </a:r>
            <a:r>
              <a:rPr lang="ru-RU" sz="2800" dirty="0" smtClean="0"/>
              <a:t>от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21.07.2014 № 209-ФЗ</a:t>
            </a:r>
            <a:r>
              <a:rPr lang="ru-RU" sz="2800" dirty="0" smtClean="0"/>
              <a:t>)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СООБЩЕНИЕ О ПРОВЕДЕНИИ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5721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П. 5 ст. 45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ЖК РФ: 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/>
              <a:t>) Сведения об инициаторах ОСС.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/>
              <a:t>) Форма проведения (очное, заочное или </a:t>
            </a:r>
            <a:r>
              <a:rPr lang="ru-RU" dirty="0" err="1" smtClean="0"/>
              <a:t>очно-заочное</a:t>
            </a:r>
            <a:r>
              <a:rPr lang="ru-RU" dirty="0" smtClean="0"/>
              <a:t> голосование).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/>
              <a:t>) Дата, место, время проведения ОСС.  При </a:t>
            </a:r>
            <a:r>
              <a:rPr lang="ru-RU" dirty="0" err="1" smtClean="0"/>
              <a:t>очно-заочном</a:t>
            </a:r>
            <a:r>
              <a:rPr lang="ru-RU" dirty="0" smtClean="0"/>
              <a:t> и заочном  голосовании - дата окончания приема решений собственников и место/адрес, куда должны передаваться решения.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/>
              <a:t>) Повестка дня ОСС.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/>
              <a:t>) Порядок  ознакомления с материалами, которые будут представлены на собрании, и место или адрес, где с ними можно ознакомиться.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71438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 сообщения 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928670"/>
            <a:ext cx="8572560" cy="564360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800" dirty="0" smtClean="0"/>
              <a:t>  При </a:t>
            </a:r>
            <a:r>
              <a:rPr lang="ru-RU" sz="2800" dirty="0" err="1" smtClean="0"/>
              <a:t>очно-заочной</a:t>
            </a:r>
            <a:r>
              <a:rPr lang="ru-RU" sz="2800" dirty="0" smtClean="0"/>
              <a:t> форме (в части заочного голосования) или заочной формы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использованием ГИС ЖКХ </a:t>
            </a:r>
            <a:r>
              <a:rPr lang="ru-RU" sz="2800" dirty="0" smtClean="0"/>
              <a:t>в сообщении указываются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 4 ст. 47.1 </a:t>
            </a:r>
            <a:r>
              <a:rPr lang="ru-RU" sz="2800" dirty="0" smtClean="0"/>
              <a:t>ЖК РФ):</a:t>
            </a:r>
          </a:p>
          <a:p>
            <a:r>
              <a:rPr lang="ru-RU" sz="2800" dirty="0" smtClean="0"/>
              <a:t>- сведения об администраторе ОСС (</a:t>
            </a:r>
            <a:r>
              <a:rPr lang="ru-RU" sz="2800" dirty="0" err="1" smtClean="0"/>
              <a:t>юрлицо</a:t>
            </a:r>
            <a:r>
              <a:rPr lang="ru-RU" sz="2800" dirty="0" smtClean="0"/>
              <a:t>); </a:t>
            </a:r>
          </a:p>
          <a:p>
            <a:r>
              <a:rPr lang="ru-RU" sz="2800" dirty="0" smtClean="0"/>
              <a:t>- сведения об администраторе ОСС (</a:t>
            </a:r>
            <a:r>
              <a:rPr lang="ru-RU" sz="2800" dirty="0" err="1" smtClean="0"/>
              <a:t>физлицо</a:t>
            </a:r>
            <a:r>
              <a:rPr lang="ru-RU" sz="2800" dirty="0" smtClean="0"/>
              <a:t>); </a:t>
            </a:r>
          </a:p>
          <a:p>
            <a:r>
              <a:rPr lang="ru-RU" sz="2800" dirty="0" smtClean="0"/>
              <a:t>- дата и время начала и окончания проведения голосования по вопросам повестки дня;</a:t>
            </a:r>
          </a:p>
          <a:p>
            <a:r>
              <a:rPr lang="ru-RU" sz="2800" dirty="0" smtClean="0"/>
              <a:t>- порядок приема администратором ОСС оформленных в письменной форме решений собственников помещений в МКД по вопросам, поставленным на голосование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85723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 сообщения 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000108"/>
            <a:ext cx="8429684" cy="5500726"/>
          </a:xfrm>
        </p:spPr>
        <p:txBody>
          <a:bodyPr>
            <a:normAutofit fontScale="92500"/>
          </a:bodyPr>
          <a:lstStyle/>
          <a:p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МКД</a:t>
            </a:r>
            <a:r>
              <a:rPr lang="ru-RU" sz="2700" dirty="0" smtClean="0">
                <a:ea typeface="PT Sans" panose="020B0503020203020204" pitchFamily="34" charset="-52"/>
              </a:rPr>
              <a:t> – многоквартирный дом;</a:t>
            </a:r>
          </a:p>
          <a:p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ОСС</a:t>
            </a:r>
            <a:r>
              <a:rPr lang="ru-RU" sz="27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общее собрание собственников помещений в МКД;</a:t>
            </a:r>
          </a:p>
          <a:p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ОИ</a:t>
            </a:r>
            <a:r>
              <a:rPr lang="ru-RU" sz="2700" dirty="0" smtClean="0">
                <a:ea typeface="PT Sans" panose="020B0503020203020204" pitchFamily="34" charset="-52"/>
              </a:rPr>
              <a:t> – общее имущества собственников в МКД;</a:t>
            </a:r>
          </a:p>
          <a:p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ГИС ЖКХ </a:t>
            </a:r>
            <a:r>
              <a:rPr lang="ru-RU" sz="2700" dirty="0" smtClean="0">
                <a:ea typeface="PT Sans" panose="020B0503020203020204" pitchFamily="34" charset="-52"/>
                <a:cs typeface="Open Sans" panose="020B0606030504020204" pitchFamily="34" charset="0"/>
              </a:rPr>
              <a:t>– государственная информационная система жилищно-коммунального хозяйства;</a:t>
            </a:r>
          </a:p>
          <a:p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РСО</a:t>
            </a:r>
            <a:r>
              <a:rPr lang="ru-RU" sz="2700" dirty="0" smtClean="0">
                <a:ea typeface="PT Sans" panose="020B0503020203020204" pitchFamily="34" charset="-52"/>
              </a:rPr>
              <a:t> – </a:t>
            </a:r>
            <a:r>
              <a:rPr lang="ru-RU" sz="2700" dirty="0" err="1" smtClean="0">
                <a:ea typeface="PT Sans" panose="020B0503020203020204" pitchFamily="34" charset="-52"/>
              </a:rPr>
              <a:t>ресурсоснабжающая</a:t>
            </a:r>
            <a:r>
              <a:rPr lang="ru-RU" sz="2700" dirty="0" smtClean="0">
                <a:ea typeface="PT Sans" panose="020B0503020203020204" pitchFamily="34" charset="-52"/>
              </a:rPr>
              <a:t> организация;</a:t>
            </a:r>
          </a:p>
          <a:p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УО</a:t>
            </a:r>
            <a:r>
              <a:rPr lang="ru-RU" sz="27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управляющая организация, в том числе ТСН/ТСЖ, ЖК (ЖСК);</a:t>
            </a:r>
          </a:p>
          <a:p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УК</a:t>
            </a:r>
            <a:r>
              <a:rPr lang="ru-RU" sz="27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управляющая компания;</a:t>
            </a:r>
          </a:p>
          <a:p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ТСН</a:t>
            </a:r>
            <a:r>
              <a:rPr lang="ru-RU" sz="2700" dirty="0" smtClean="0">
                <a:ea typeface="PT Sans" panose="020B0503020203020204" pitchFamily="34" charset="-52"/>
                <a:cs typeface="Open Sans" panose="020B0606030504020204" pitchFamily="34" charset="0"/>
              </a:rPr>
              <a:t> – товарищество собственников недвижимости;</a:t>
            </a:r>
          </a:p>
          <a:p>
            <a:r>
              <a:rPr lang="ru-RU" sz="28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  <a:cs typeface="Open Sans" panose="020B0606030504020204" pitchFamily="34" charset="0"/>
              </a:rPr>
              <a:t>ТСЖ</a:t>
            </a:r>
            <a:r>
              <a:rPr lang="ru-RU" sz="2800" dirty="0" smtClean="0">
                <a:latin typeface="PT Sans" panose="020B0503020203020204" pitchFamily="34" charset="-52"/>
                <a:ea typeface="PT Sans" panose="020B0503020203020204" pitchFamily="34" charset="-52"/>
                <a:cs typeface="Open Sans" panose="020B0606030504020204" pitchFamily="34" charset="0"/>
              </a:rPr>
              <a:t> - </a:t>
            </a: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товарищество собственников жилья.</a:t>
            </a:r>
            <a:endParaRPr lang="ru-RU" sz="2800" dirty="0" smtClean="0">
              <a:latin typeface="PT Sans" panose="020B0503020203020204" pitchFamily="34" charset="-52"/>
              <a:ea typeface="PT Sans" panose="020B0503020203020204" pitchFamily="34" charset="-52"/>
              <a:cs typeface="Open Sans" panose="020B0606030504020204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Принятые сокращения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429288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Кворум</a:t>
            </a:r>
            <a:r>
              <a:rPr lang="ru-RU" i="1" dirty="0" smtClean="0"/>
              <a:t>– наименьшее количество членов собрания, при котором оно считается законным и может принимать решения. </a:t>
            </a:r>
            <a:endParaRPr lang="ru-RU" dirty="0" smtClean="0"/>
          </a:p>
          <a:p>
            <a:r>
              <a:rPr lang="ru-RU" sz="2800" dirty="0" smtClean="0"/>
              <a:t>ОСС правомочно (имеет кворум), если в нем приняли участие собственники или их представители, обладающие более чем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50%</a:t>
            </a:r>
            <a:r>
              <a:rPr lang="ru-RU" sz="2800" dirty="0" smtClean="0"/>
              <a:t> голосов от общего числа голосов. </a:t>
            </a:r>
          </a:p>
          <a:p>
            <a:r>
              <a:rPr lang="ru-RU" sz="2800" dirty="0" smtClean="0"/>
              <a:t>Если в повестке дня есть вопросы, для решения которых нужно другое число голосов, </a:t>
            </a:r>
            <a:r>
              <a:rPr lang="ru-RU" sz="2800" u="sng" dirty="0" smtClean="0"/>
              <a:t>кворум</a:t>
            </a:r>
            <a:r>
              <a:rPr lang="ru-RU" sz="2800" dirty="0" smtClean="0"/>
              <a:t> </a:t>
            </a:r>
            <a:r>
              <a:rPr lang="ru-RU" sz="2800" u="sng" dirty="0" smtClean="0"/>
              <a:t>определяется по вопросу, для решения которого необходимо наибольшее количество голосов собственников.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500726"/>
          </a:xfrm>
        </p:spPr>
        <p:txBody>
          <a:bodyPr>
            <a:noAutofit/>
          </a:bodyPr>
          <a:lstStyle/>
          <a:p>
            <a:r>
              <a:rPr lang="ru-RU" sz="3000" dirty="0" smtClean="0"/>
              <a:t>При отсутствии кворума для проведения </a:t>
            </a:r>
            <a:r>
              <a:rPr lang="ru-RU" sz="3000" u="sng" dirty="0" smtClean="0"/>
              <a:t>годового общего собрания</a:t>
            </a:r>
            <a:r>
              <a:rPr lang="ru-RU" sz="3000" dirty="0" smtClean="0"/>
              <a:t> должно быть проведено повторное ОСС.</a:t>
            </a:r>
          </a:p>
          <a:p>
            <a:r>
              <a:rPr lang="ru-RU" sz="3000" dirty="0" smtClean="0"/>
              <a:t>При отсутствии кворума на очном ОСС можно провести заочное голосование </a:t>
            </a:r>
            <a:r>
              <a:rPr lang="ru-RU" sz="3000" u="sng" dirty="0" smtClean="0"/>
              <a:t>с той же повесткой дня</a:t>
            </a:r>
            <a:r>
              <a:rPr lang="ru-RU" sz="3000" dirty="0" smtClean="0"/>
              <a:t>. Инициаторами ОСС  составляется  акт об отсутствии кворума, подтвержденный листами регистрации, и принимается  решение о проведении заочного голосования с соблюдением установленных сроков.</a:t>
            </a:r>
            <a:endParaRPr lang="ru-RU" sz="3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ОСС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500726"/>
          </a:xfrm>
        </p:spPr>
        <p:txBody>
          <a:bodyPr>
            <a:noAutofit/>
          </a:bodyPr>
          <a:lstStyle/>
          <a:p>
            <a:r>
              <a:rPr lang="ru-RU" sz="2800" dirty="0" smtClean="0"/>
              <a:t>При заочной и </a:t>
            </a:r>
            <a:r>
              <a:rPr lang="ru-RU" sz="2800" dirty="0" err="1" smtClean="0"/>
              <a:t>очно-заочной</a:t>
            </a:r>
            <a:r>
              <a:rPr lang="ru-RU" sz="2800" dirty="0" smtClean="0"/>
              <a:t> формах собрания наличие  кворума для принятия решений определяется счетной комиссией </a:t>
            </a:r>
            <a:r>
              <a:rPr lang="ru-RU" sz="2800" b="1" dirty="0" smtClean="0"/>
              <a:t>по количеству голосов</a:t>
            </a:r>
            <a:r>
              <a:rPr lang="ru-RU" sz="2800" dirty="0" smtClean="0"/>
              <a:t>, указанных в письменных решениях собственников,  полученных  до окончания голосования,  которое  должно совпадать с датой, указанной  в сообщениях о проведении ОСС.</a:t>
            </a:r>
          </a:p>
          <a:p>
            <a:r>
              <a:rPr lang="ru-RU" b="1" i="1" dirty="0" smtClean="0"/>
              <a:t>Кворум зависит от количества голосов собственников , которыми они обладают пропорционально площади принадлежащего им недвижимого имущества!</a:t>
            </a:r>
          </a:p>
          <a:p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1 кв.м = 1 голосу.</a:t>
            </a:r>
            <a:endParaRPr lang="ru-RU" sz="27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ОСС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572164"/>
          </a:xfrm>
        </p:spPr>
        <p:txBody>
          <a:bodyPr>
            <a:normAutofit/>
          </a:bodyPr>
          <a:lstStyle/>
          <a:p>
            <a:r>
              <a:rPr lang="ru-RU" dirty="0" smtClean="0"/>
              <a:t>Голосовать вправе все  </a:t>
            </a:r>
            <a:r>
              <a:rPr lang="ru-RU" u="sng" dirty="0" smtClean="0"/>
              <a:t>собственники</a:t>
            </a:r>
            <a:r>
              <a:rPr lang="ru-RU" dirty="0" smtClean="0"/>
              <a:t> жилых и нежилых помещений в МКД :</a:t>
            </a:r>
          </a:p>
          <a:p>
            <a:pPr lvl="0"/>
            <a:r>
              <a:rPr lang="ru-RU" dirty="0" smtClean="0"/>
              <a:t>физические лица;</a:t>
            </a:r>
          </a:p>
          <a:p>
            <a:pPr lvl="0"/>
            <a:r>
              <a:rPr lang="ru-RU" dirty="0" smtClean="0"/>
              <a:t>юридические лица;</a:t>
            </a:r>
          </a:p>
          <a:p>
            <a:pPr lvl="0"/>
            <a:r>
              <a:rPr lang="ru-RU" dirty="0" smtClean="0"/>
              <a:t>государственные органы или органы местного самоуправления, если в доме есть помещения, находящиеся  в их собственности;</a:t>
            </a:r>
          </a:p>
          <a:p>
            <a:r>
              <a:rPr lang="ru-RU" dirty="0" smtClean="0"/>
              <a:t> </a:t>
            </a:r>
            <a:r>
              <a:rPr lang="ru-RU" u="sng" dirty="0" smtClean="0"/>
              <a:t>представители собственников</a:t>
            </a:r>
            <a:r>
              <a:rPr lang="ru-RU" dirty="0" smtClean="0"/>
              <a:t>, имеющие  доверенности, оформленные надлежащим образом. </a:t>
            </a:r>
            <a:r>
              <a:rPr lang="ru-RU" sz="2500" b="1" i="1" dirty="0" smtClean="0"/>
              <a:t>Доверенность можно заверить по месту работы, учебы, службы, в лечебных учреждениях или нотариально. Управляющие организации этого права  лишены </a:t>
            </a:r>
            <a:r>
              <a:rPr lang="ru-RU" sz="2500" i="1" dirty="0" smtClean="0"/>
              <a:t>(ст.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185.1</a:t>
            </a:r>
            <a:r>
              <a:rPr lang="ru-RU" sz="2500" i="1" dirty="0" smtClean="0"/>
              <a:t> ГК РФ)!</a:t>
            </a:r>
            <a:endParaRPr lang="ru-RU" sz="2500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ГОЛОСОВАНИЕ НА ОСС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928670"/>
            <a:ext cx="8572560" cy="5643602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 smtClean="0"/>
              <a:t>Собственник считается принявшим участие в ОСС в заочной или </a:t>
            </a:r>
            <a:r>
              <a:rPr lang="ru-RU" sz="3200" dirty="0" err="1" smtClean="0"/>
              <a:t>очно-заочной</a:t>
            </a:r>
            <a:r>
              <a:rPr lang="ru-RU" sz="3200" dirty="0" smtClean="0"/>
              <a:t> формах, если его решение </a:t>
            </a:r>
            <a:r>
              <a:rPr lang="ru-RU" sz="3200" u="sng" dirty="0" smtClean="0"/>
              <a:t>получено до даты окончания приема</a:t>
            </a:r>
            <a:r>
              <a:rPr lang="ru-RU" sz="3200" dirty="0" smtClean="0"/>
              <a:t>, указанной в сообщении о проведении ОСС.</a:t>
            </a:r>
          </a:p>
          <a:p>
            <a:r>
              <a:rPr lang="ru-RU" sz="3200" dirty="0" smtClean="0"/>
              <a:t>При письменном голосовании засчитываются голоса по вопросам, где оставлен только </a:t>
            </a:r>
            <a:r>
              <a:rPr lang="ru-RU" sz="3200" u="sng" dirty="0" smtClean="0"/>
              <a:t>один из возможных вариантов </a:t>
            </a:r>
            <a:r>
              <a:rPr lang="ru-RU" sz="3200" dirty="0" smtClean="0"/>
              <a:t>голосования</a:t>
            </a:r>
            <a:r>
              <a:rPr lang="ru-RU" sz="3200" b="1" i="1" dirty="0" smtClean="0"/>
              <a:t>. </a:t>
            </a:r>
            <a:endParaRPr lang="ru-RU" sz="3200" dirty="0" smtClean="0"/>
          </a:p>
          <a:p>
            <a:r>
              <a:rPr lang="ru-RU" b="1" i="1" dirty="0" smtClean="0"/>
              <a:t>Несоблюдение  данного  требования в отношении одного или нескольких вопросов повестки дня  не влечет за собой признания решения собственника недействительным в целом!</a:t>
            </a:r>
          </a:p>
          <a:p>
            <a:r>
              <a:rPr lang="ru-RU" sz="3000" dirty="0" smtClean="0"/>
              <a:t>Управляющая компания может быть инициатором  ОСС по любым вопросам повестки дня, но </a:t>
            </a:r>
            <a:r>
              <a:rPr lang="ru-RU" sz="3000" u="sng" dirty="0" smtClean="0"/>
              <a:t>права голоса она не имеет!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ГОЛОСОВАНИЕ НА ОСС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500726"/>
          </a:xfrm>
        </p:spPr>
        <p:txBody>
          <a:bodyPr>
            <a:normAutofit fontScale="47500" lnSpcReduction="20000"/>
          </a:bodyPr>
          <a:lstStyle/>
          <a:p>
            <a:r>
              <a:rPr lang="ru-RU" sz="5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Счетной комиссии </a:t>
            </a:r>
            <a:r>
              <a:rPr lang="ru-RU" sz="5900" b="1" dirty="0" err="1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небходимо</a:t>
            </a:r>
            <a:r>
              <a:rPr lang="ru-RU" sz="5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знать:</a:t>
            </a:r>
          </a:p>
          <a:p>
            <a:r>
              <a:rPr lang="ru-RU" sz="5300" dirty="0" smtClean="0"/>
              <a:t>- </a:t>
            </a:r>
            <a:r>
              <a:rPr lang="ru-RU" sz="5500" u="sng" dirty="0" smtClean="0"/>
              <a:t>площадь жилых и нежилых помещений </a:t>
            </a:r>
            <a:r>
              <a:rPr lang="ru-RU" sz="5500" dirty="0" smtClean="0"/>
              <a:t>в доме, на которые оформлено право собственности, т.е. количество голосов, которыми обладают все собственники в доме;</a:t>
            </a:r>
          </a:p>
          <a:p>
            <a:r>
              <a:rPr lang="ru-RU" sz="5500" dirty="0" smtClean="0"/>
              <a:t>- количество голосов собственников, </a:t>
            </a:r>
            <a:r>
              <a:rPr lang="ru-RU" sz="5500" u="sng" dirty="0" smtClean="0"/>
              <a:t>принявших участие </a:t>
            </a:r>
            <a:r>
              <a:rPr lang="ru-RU" sz="5500" dirty="0" smtClean="0"/>
              <a:t>в собрание;</a:t>
            </a:r>
          </a:p>
          <a:p>
            <a:r>
              <a:rPr lang="ru-RU" sz="5500" dirty="0" smtClean="0"/>
              <a:t>- количество голосов собственников, </a:t>
            </a:r>
            <a:r>
              <a:rPr lang="ru-RU" sz="5500" u="sng" dirty="0" smtClean="0"/>
              <a:t>проголосовавших «за», «против» или «воздержался» </a:t>
            </a:r>
            <a:r>
              <a:rPr lang="ru-RU" sz="5500" dirty="0" smtClean="0"/>
              <a:t>по каждому вопросу повестки.</a:t>
            </a:r>
          </a:p>
          <a:p>
            <a:r>
              <a:rPr lang="ru-RU" sz="5500" dirty="0" smtClean="0"/>
              <a:t>А потом составить протокол счетной комиссии (основа для составления протокола общего собрания). </a:t>
            </a:r>
          </a:p>
          <a:p>
            <a:r>
              <a:rPr lang="ru-RU" sz="5100" b="1" i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ленитесь лишний раз пересчитать голоса. Это как бухгалтерский баланс – все должно сойтис</a:t>
            </a:r>
            <a:r>
              <a:rPr lang="ru-RU" sz="5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ь!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ПОДСЧЕТ ГОЛОСОВ НА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572164"/>
          </a:xfrm>
        </p:spPr>
        <p:txBody>
          <a:bodyPr>
            <a:normAutofit fontScale="92500"/>
          </a:bodyPr>
          <a:lstStyle/>
          <a:p>
            <a:r>
              <a:rPr lang="ru-RU" sz="2700" dirty="0" smtClean="0"/>
              <a:t>Окончательное решение общего собрания собственников оформляется в виде </a:t>
            </a:r>
            <a:r>
              <a:rPr lang="ru-RU" sz="2700" u="sng" dirty="0" smtClean="0"/>
              <a:t>протокола ОСС с приложением к нему всех бюллетеней для голосования</a:t>
            </a:r>
            <a:r>
              <a:rPr lang="ru-RU" sz="2700" dirty="0" smtClean="0"/>
              <a:t>.</a:t>
            </a:r>
          </a:p>
          <a:p>
            <a:r>
              <a:rPr lang="ru-RU" sz="2700" dirty="0" smtClean="0"/>
              <a:t>Он должен быть составлен письменно </a:t>
            </a:r>
            <a:r>
              <a:rPr lang="ru-RU" sz="2700" b="1" dirty="0" smtClean="0"/>
              <a:t>не позднее 10 дней</a:t>
            </a:r>
            <a:r>
              <a:rPr lang="ru-RU" sz="2700" dirty="0" smtClean="0"/>
              <a:t> со дня его проведения, так как не позднее этого срока результаты собрания должны быть доведены до собственников помещений в доме (</a:t>
            </a:r>
            <a:r>
              <a:rPr lang="ru-RU" sz="27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ст. 45 </a:t>
            </a:r>
            <a:r>
              <a:rPr lang="ru-RU" sz="2700" dirty="0" smtClean="0"/>
              <a:t>ЖК РФ).</a:t>
            </a:r>
          </a:p>
          <a:p>
            <a:r>
              <a:rPr lang="ru-RU" sz="2700" dirty="0" smtClean="0"/>
              <a:t>Все данные в протоколе </a:t>
            </a:r>
            <a:r>
              <a:rPr lang="ru-RU" sz="2700" b="1" dirty="0" smtClean="0"/>
              <a:t>должны соответствовать </a:t>
            </a:r>
            <a:r>
              <a:rPr lang="ru-RU" sz="2700" dirty="0" smtClean="0"/>
              <a:t>тем, которые указаны в сообщении о проведении ОСС.</a:t>
            </a:r>
          </a:p>
          <a:p>
            <a:r>
              <a:rPr lang="ru-RU" sz="2700" dirty="0" smtClean="0"/>
              <a:t>Документ оформляется секретарем общего собрания, а подписывается </a:t>
            </a:r>
            <a:r>
              <a:rPr lang="ru-RU" sz="2700" b="1" dirty="0" smtClean="0"/>
              <a:t>собственноручно</a:t>
            </a:r>
            <a:r>
              <a:rPr lang="ru-RU" sz="2700" dirty="0" smtClean="0"/>
              <a:t> председателем собрания, секретарем и членами счетной комиссии с указанием даты.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71414"/>
            <a:ext cx="8572560" cy="92869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ОФОРМЛЕНИЕ ПРОТОКОЛА ОСС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143668"/>
          </a:xfrm>
        </p:spPr>
        <p:txBody>
          <a:bodyPr>
            <a:normAutofit fontScale="85000" lnSpcReduction="20000"/>
          </a:bodyPr>
          <a:lstStyle/>
          <a:p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В протоколе о результатах очного голосования должны быть указаны:</a:t>
            </a:r>
            <a:r>
              <a:rPr lang="ru-RU" sz="2800" b="1" dirty="0" smtClean="0"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1) дата, время и место проведения собрания;</a:t>
            </a:r>
            <a:br>
              <a:rPr lang="ru-RU" sz="2800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2) сведения о лицах, принявших участие в собрании;</a:t>
            </a:r>
            <a:br>
              <a:rPr lang="ru-RU" sz="2800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3) результаты голосования по каждому вопросу повестки дня;</a:t>
            </a:r>
            <a:br>
              <a:rPr lang="ru-RU" sz="2800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4) сведения о лицах, проводивших подсчет голосов;</a:t>
            </a:r>
            <a:br>
              <a:rPr lang="ru-RU" sz="2800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5) сведения о лицах, голосовавших против принятия решения собрания и потребовавших внести запись об этом в протокол.</a:t>
            </a:r>
            <a:br>
              <a:rPr lang="ru-RU" sz="2800" dirty="0" smtClean="0">
                <a:cs typeface="Times New Roman" panose="02020603050405020304" pitchFamily="18" charset="0"/>
              </a:rPr>
            </a:b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В протоколе о результатах заочного голосования должны быть указаны:</a:t>
            </a:r>
            <a:r>
              <a:rPr lang="ru-RU" sz="2800" b="1" dirty="0" smtClean="0"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1) дата, до которой принимались документы, содержащие сведения о голосовании членов гражданско-правового сообщества;</a:t>
            </a:r>
            <a:br>
              <a:rPr lang="ru-RU" sz="2800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2) сведения о лицах, принявших участие в голосовании;</a:t>
            </a:r>
            <a:br>
              <a:rPr lang="ru-RU" sz="2800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3) результаты голосования по каждому вопросу повестки дня;</a:t>
            </a:r>
            <a:br>
              <a:rPr lang="ru-RU" sz="2800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4) сведения о лицах, проводивших подсчет голосов;</a:t>
            </a:r>
            <a:br>
              <a:rPr lang="ru-RU" sz="2800" dirty="0" smtClean="0">
                <a:cs typeface="Times New Roman" panose="02020603050405020304" pitchFamily="18" charset="0"/>
              </a:rPr>
            </a:br>
            <a:r>
              <a:rPr lang="ru-RU" sz="2800" dirty="0" smtClean="0">
                <a:cs typeface="Times New Roman" panose="02020603050405020304" pitchFamily="18" charset="0"/>
              </a:rPr>
              <a:t>5) сведения о лицах, подписавших протокол.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286412"/>
          </a:xfrm>
        </p:spPr>
        <p:txBody>
          <a:bodyPr>
            <a:normAutofit lnSpcReduction="10000"/>
          </a:bodyPr>
          <a:lstStyle/>
          <a:p>
            <a:r>
              <a:rPr lang="ru-RU" sz="2800" b="1" u="sng" dirty="0" smtClean="0">
                <a:solidFill>
                  <a:srgbClr val="3C452F"/>
                </a:solidFill>
              </a:rPr>
              <a:t>Обязательными реквизитами протокола общего собрания являются </a:t>
            </a:r>
            <a:r>
              <a:rPr lang="ru-RU" sz="2800" b="1" dirty="0" smtClean="0"/>
              <a:t>(</a:t>
            </a:r>
            <a:r>
              <a:rPr lang="ru-RU" sz="2800" dirty="0" smtClean="0"/>
              <a:t>п.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/>
              <a:t> Приказа):</a:t>
            </a:r>
            <a:endParaRPr lang="ru-RU" sz="2800" b="1" dirty="0" smtClean="0"/>
          </a:p>
          <a:p>
            <a:r>
              <a:rPr lang="ru-RU" dirty="0" smtClean="0"/>
              <a:t>а) наименование документа;</a:t>
            </a:r>
          </a:p>
          <a:p>
            <a:r>
              <a:rPr lang="ru-RU" dirty="0" smtClean="0"/>
              <a:t>б) дата и регистрационный номер протокола;</a:t>
            </a:r>
          </a:p>
          <a:p>
            <a:r>
              <a:rPr lang="ru-RU" dirty="0" smtClean="0"/>
              <a:t>в) дата и место проведения ОСС;</a:t>
            </a:r>
          </a:p>
          <a:p>
            <a:r>
              <a:rPr lang="ru-RU" dirty="0" smtClean="0"/>
              <a:t>г) заголовок к содержательной части протокола;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содержательная часть протокола;</a:t>
            </a:r>
          </a:p>
          <a:p>
            <a:r>
              <a:rPr lang="ru-RU" dirty="0" smtClean="0"/>
              <a:t>е) место (адрес) хранения протоколов общих собраний и решений собственников по вопросам, поставленным на голосование;</a:t>
            </a:r>
          </a:p>
          <a:p>
            <a:r>
              <a:rPr lang="ru-RU" dirty="0" smtClean="0"/>
              <a:t>ж) приложения к протоколу</a:t>
            </a:r>
          </a:p>
          <a:p>
            <a:r>
              <a:rPr lang="ru-RU" dirty="0" err="1" smtClean="0"/>
              <a:t>з</a:t>
            </a:r>
            <a:r>
              <a:rPr lang="ru-RU" dirty="0" smtClean="0"/>
              <a:t>) подписи.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Минстроя России </a:t>
            </a:r>
            <a:b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25.12.2015г. № 937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4292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   ВВОДНАЯ ЧАСТЬ</a:t>
            </a:r>
          </a:p>
          <a:p>
            <a:r>
              <a:rPr lang="ru-RU" sz="30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1) </a:t>
            </a:r>
            <a:r>
              <a:rPr lang="ru-RU" sz="3000" b="1" u="sng" dirty="0" smtClean="0">
                <a:solidFill>
                  <a:srgbClr val="3C452F"/>
                </a:solidFill>
                <a:ea typeface="PT Sans" panose="020B0503020203020204" pitchFamily="34" charset="-52"/>
              </a:rPr>
              <a:t>Инициатор</a:t>
            </a:r>
          </a:p>
          <a:p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Для юридических лиц: полное наименование, ОГРН (как в учредительных документах)</a:t>
            </a:r>
          </a:p>
          <a:p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Для физических лиц: полностью ФИО (как в паспорте), номер помещения, собственником которого является, реквизиты документа, подтверждающего право собственности на данное помещение</a:t>
            </a:r>
          </a:p>
          <a:p>
            <a:r>
              <a:rPr lang="ru-RU" b="1" dirty="0" smtClean="0">
                <a:solidFill>
                  <a:srgbClr val="C00000"/>
                </a:solidFill>
                <a:ea typeface="PT Sans" panose="020B0503020203020204" pitchFamily="34" charset="-52"/>
                <a:cs typeface="Open Sans" panose="020B0606030504020204" pitchFamily="34" charset="0"/>
              </a:rPr>
              <a:t>Важно! Паспортные или иные персональные данные физического лица не требуются!</a:t>
            </a:r>
          </a:p>
          <a:p>
            <a:r>
              <a:rPr lang="ru-RU" sz="30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2) </a:t>
            </a:r>
            <a:r>
              <a:rPr lang="ru-RU" sz="3000" b="1" u="sng" dirty="0" smtClean="0">
                <a:solidFill>
                  <a:srgbClr val="3C452F"/>
                </a:solidFill>
                <a:ea typeface="PT Sans" panose="020B0503020203020204" pitchFamily="34" charset="-52"/>
              </a:rPr>
              <a:t>Председатель, секретарь, счётная комиссия</a:t>
            </a:r>
          </a:p>
          <a:p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Не указывается в случае если вопрос об избрании лиц включён в повестку дня ОСС.</a:t>
            </a:r>
          </a:p>
          <a:p>
            <a:endParaRPr lang="ru-RU" b="1" u="sng" dirty="0" smtClean="0">
              <a:solidFill>
                <a:srgbClr val="3C452F"/>
              </a:solidFill>
              <a:ea typeface="PT Sans" panose="020B0503020203020204" pitchFamily="34" charset="-52"/>
            </a:endParaRPr>
          </a:p>
          <a:p>
            <a:endParaRPr lang="ru-RU" b="1" u="sng" dirty="0" smtClean="0">
              <a:solidFill>
                <a:srgbClr val="3C452F"/>
              </a:solidFill>
              <a:ea typeface="PT Sans" panose="020B0503020203020204" pitchFamily="34" charset="-52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071570"/>
          </a:xfrm>
        </p:spPr>
        <p:txBody>
          <a:bodyPr>
            <a:noAutofit/>
          </a:bodyPr>
          <a:lstStyle/>
          <a:p>
            <a:pPr lvl="0" algn="ctr"/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Минстроя России</a:t>
            </a:r>
            <a:b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25.12.2015 № 937</a:t>
            </a: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sz="35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endParaRPr lang="ru-RU" sz="35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071546"/>
            <a:ext cx="8215370" cy="542928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Собственники помещений в МКД совместно владеют, пользуются и распоряжаются общим имуществом.</a:t>
            </a:r>
          </a:p>
          <a:p>
            <a:r>
              <a:rPr lang="ru-RU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МКД </a:t>
            </a:r>
            <a:r>
              <a:rPr lang="ru-RU" dirty="0" smtClean="0"/>
              <a:t>– </a:t>
            </a:r>
            <a:r>
              <a:rPr lang="ru-RU" u="sng" dirty="0" smtClean="0"/>
              <a:t>согласованная деятельность собственников помещений </a:t>
            </a:r>
            <a:r>
              <a:rPr lang="ru-RU" dirty="0" smtClean="0"/>
              <a:t>по надлежащему содержанию ОИ, решение вопросов пользования указанным имуществом, а также предоставление коммунальных услуг гражданам, проживающим в этом доме. </a:t>
            </a:r>
          </a:p>
          <a:p>
            <a:r>
              <a:rPr lang="ru-RU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 управления МКД</a:t>
            </a:r>
            <a:r>
              <a:rPr lang="ru-RU" b="1" dirty="0" smtClean="0"/>
              <a:t> - </a:t>
            </a:r>
            <a:r>
              <a:rPr lang="ru-RU" dirty="0" smtClean="0"/>
              <a:t>общее собрание собственников помещений (п.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/>
              <a:t> ст.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44</a:t>
            </a:r>
            <a:r>
              <a:rPr lang="ru-RU" dirty="0" smtClean="0"/>
              <a:t> ЖК РФ). </a:t>
            </a:r>
          </a:p>
          <a:p>
            <a:r>
              <a:rPr lang="ru-RU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ОСС </a:t>
            </a:r>
            <a:r>
              <a:rPr lang="ru-RU" dirty="0" smtClean="0"/>
              <a:t>- обсуждение вопросов, поставленных на повестку дня и принятие по ним решений путем голосования (ст.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44</a:t>
            </a:r>
            <a:r>
              <a:rPr lang="ru-RU" dirty="0" smtClean="0"/>
              <a:t> ЖК РФ).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Зачем нужно проводить ОСС?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86544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3) </a:t>
            </a:r>
            <a:r>
              <a:rPr lang="ru-RU" sz="2800" b="1" u="sng" dirty="0" smtClean="0">
                <a:solidFill>
                  <a:srgbClr val="3C452F"/>
                </a:solidFill>
                <a:ea typeface="PT Sans" panose="020B0503020203020204" pitchFamily="34" charset="-52"/>
              </a:rPr>
              <a:t>Присутствующие </a:t>
            </a:r>
          </a:p>
          <a:p>
            <a:r>
              <a:rPr lang="ru-RU" b="1" dirty="0" smtClean="0">
                <a:ea typeface="PT Sans" panose="020B0503020203020204" pitchFamily="34" charset="-52"/>
                <a:cs typeface="Open Sans" panose="020B0606030504020204" pitchFamily="34" charset="0"/>
              </a:rPr>
              <a:t>Физические лица: </a:t>
            </a: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полностью ФИО собственника/представителя (наименование и реквизиты документа, подтверждающие полномочия представителя), номер помещения в МКД, реквизиты документа, подтверждающего право собственности на данное помещение, количество голосов, подпись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(</a:t>
            </a:r>
            <a:r>
              <a:rPr lang="ru-RU" sz="2400" dirty="0" err="1" smtClean="0">
                <a:ea typeface="PT Sans" panose="020B0503020203020204" pitchFamily="34" charset="-52"/>
                <a:cs typeface="Open Sans" panose="020B0606030504020204" pitchFamily="34" charset="0"/>
              </a:rPr>
              <a:t>пп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. «а» п. 12 Приказа)</a:t>
            </a: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.</a:t>
            </a:r>
          </a:p>
          <a:p>
            <a:r>
              <a:rPr lang="ru-RU" b="1" dirty="0" smtClean="0">
                <a:ea typeface="PT Sans" panose="020B0503020203020204" pitchFamily="34" charset="-52"/>
                <a:cs typeface="Open Sans" panose="020B0606030504020204" pitchFamily="34" charset="0"/>
              </a:rPr>
              <a:t>Юридические лица</a:t>
            </a: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: полное наименование, ОГРН,  наименование и реквизиты документа, подтверждающего право собственности на помещение в МКД, количество голосов, полностью ФИО представителя ЮЛ, наименование и реквизиты документа, удостоверяющего полномочия представителя ЮЛ, подпись данного лица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(</a:t>
            </a:r>
            <a:r>
              <a:rPr lang="ru-RU" sz="2400" dirty="0" err="1" smtClean="0">
                <a:ea typeface="PT Sans" panose="020B0503020203020204" pitchFamily="34" charset="-52"/>
                <a:cs typeface="Open Sans" panose="020B0606030504020204" pitchFamily="34" charset="0"/>
              </a:rPr>
              <a:t>пп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. «б» п. 12 Приказа).</a:t>
            </a:r>
            <a:endParaRPr lang="ru-RU" dirty="0" smtClean="0">
              <a:ea typeface="PT Sans" panose="020B0503020203020204" pitchFamily="34" charset="-52"/>
              <a:cs typeface="Open Sans" panose="020B0606030504020204" pitchFamily="34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24520"/>
          </a:xfrm>
        </p:spPr>
        <p:txBody>
          <a:bodyPr>
            <a:normAutofit/>
          </a:bodyPr>
          <a:lstStyle/>
          <a:p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Если лиц, присутствующих на ОСС более 15 человек, оформляется список, который является обязательным приложением к протоколу ОСС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(п. 13 Приказа).</a:t>
            </a:r>
          </a:p>
          <a:p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В этом случае в протоколе ОСС после указания на общее количество присутствующих делается отметка «</a:t>
            </a:r>
            <a:r>
              <a:rPr lang="ru-RU" sz="2800" b="1" dirty="0" smtClean="0">
                <a:ea typeface="PT Sans" panose="020B0503020203020204" pitchFamily="34" charset="-52"/>
                <a:cs typeface="Open Sans" panose="020B0606030504020204" pitchFamily="34" charset="0"/>
              </a:rPr>
              <a:t>Список прилагается, приложение </a:t>
            </a:r>
            <a:r>
              <a:rPr lang="ru-RU" sz="2800" b="1" dirty="0" smtClean="0"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  <a:t>№</a:t>
            </a:r>
            <a:r>
              <a:rPr lang="ru-RU" sz="2800" b="1" dirty="0" smtClean="0">
                <a:ea typeface="PT Sans" panose="020B0503020203020204" pitchFamily="34" charset="-52"/>
                <a:cs typeface="Open Sans" panose="020B0606030504020204" pitchFamily="34" charset="0"/>
              </a:rPr>
              <a:t>____</a:t>
            </a: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».</a:t>
            </a:r>
          </a:p>
          <a:p>
            <a:endParaRPr lang="ru-RU" sz="2800" b="1" u="sng" dirty="0" smtClean="0">
              <a:ea typeface="PT Sans" panose="020B0503020203020204" pitchFamily="34" charset="-52"/>
            </a:endParaRP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04"/>
            <a:ext cx="8643998" cy="614366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4) </a:t>
            </a:r>
            <a:r>
              <a:rPr lang="ru-RU" sz="2800" b="1" u="sng" dirty="0" smtClean="0">
                <a:solidFill>
                  <a:srgbClr val="3C452F"/>
                </a:solidFill>
                <a:ea typeface="PT Sans" panose="020B0503020203020204" pitchFamily="34" charset="-52"/>
              </a:rPr>
              <a:t>Приглашённые</a:t>
            </a:r>
          </a:p>
          <a:p>
            <a:r>
              <a:rPr lang="ru-RU" b="1" dirty="0" smtClean="0">
                <a:ea typeface="PT Sans" panose="020B0503020203020204" pitchFamily="34" charset="-52"/>
                <a:cs typeface="Open Sans" panose="020B0606030504020204" pitchFamily="34" charset="0"/>
              </a:rPr>
              <a:t>Физические лица</a:t>
            </a: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: полностью ФИО, наименование и реквизиты документа, удостоверяющего полномочия представителя собственника помещений в МКД, цель участия ОСС и его подпись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(</a:t>
            </a:r>
            <a:r>
              <a:rPr lang="ru-RU" sz="2400" dirty="0" err="1" smtClean="0">
                <a:ea typeface="PT Sans" panose="020B0503020203020204" pitchFamily="34" charset="-52"/>
                <a:cs typeface="Open Sans" panose="020B0606030504020204" pitchFamily="34" charset="0"/>
              </a:rPr>
              <a:t>пп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. </a:t>
            </a:r>
            <a:r>
              <a:rPr lang="ru-RU" sz="2400" dirty="0" smtClean="0">
                <a:ea typeface="PT Sans" panose="020B0503020203020204" pitchFamily="34" charset="-52"/>
                <a:cs typeface="Times New Roman" pitchFamily="18" charset="0"/>
              </a:rPr>
              <a:t>«а»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 п. </a:t>
            </a:r>
            <a:r>
              <a:rPr lang="ru-RU" sz="2400" dirty="0" smtClean="0"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  <a:t>14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Приказа)</a:t>
            </a: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.</a:t>
            </a:r>
          </a:p>
          <a:p>
            <a:r>
              <a:rPr lang="ru-RU" b="1" dirty="0" smtClean="0">
                <a:ea typeface="PT Sans" panose="020B0503020203020204" pitchFamily="34" charset="-52"/>
                <a:cs typeface="Open Sans" panose="020B0606030504020204" pitchFamily="34" charset="0"/>
              </a:rPr>
              <a:t>Юридические лица</a:t>
            </a: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: полное наименование, ОГРН, полностью ФИО представителя ЮЛ, наименование и реквизиты документа, удостоверяющего полномочия представителя ЮЛ, цель участия в ОСС и его подпись 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(</a:t>
            </a:r>
            <a:r>
              <a:rPr lang="ru-RU" sz="2400" dirty="0" err="1" smtClean="0">
                <a:ea typeface="PT Sans" panose="020B0503020203020204" pitchFamily="34" charset="-52"/>
                <a:cs typeface="Open Sans" panose="020B0606030504020204" pitchFamily="34" charset="0"/>
              </a:rPr>
              <a:t>пп</a:t>
            </a:r>
            <a:r>
              <a:rPr lang="ru-RU" sz="2400" dirty="0" smtClean="0">
                <a:ea typeface="PT Sans" panose="020B0503020203020204" pitchFamily="34" charset="-52"/>
                <a:cs typeface="Open Sans" panose="020B0606030504020204" pitchFamily="34" charset="0"/>
              </a:rPr>
              <a:t>. «б» п. 14 Приказа)</a:t>
            </a:r>
            <a:r>
              <a:rPr lang="ru-RU" dirty="0" smtClean="0">
                <a:ea typeface="PT Sans" panose="020B0503020203020204" pitchFamily="34" charset="-52"/>
                <a:cs typeface="Open Sans" panose="020B060603050402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71480"/>
            <a:ext cx="8429684" cy="592935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5) Общее количество голосов собственников в МКД.</a:t>
            </a:r>
          </a:p>
          <a:p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6) Количество голосов собственников , присутствовавших/голосовавших  на ОСС.</a:t>
            </a:r>
          </a:p>
          <a:p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7) Общая площадь жилых и нежилых помещений в МКД.</a:t>
            </a:r>
          </a:p>
          <a:p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8) О повестке дня.</a:t>
            </a:r>
          </a:p>
          <a:p>
            <a:r>
              <a:rPr lang="ru-RU" sz="2800" b="1" dirty="0" smtClean="0">
                <a:solidFill>
                  <a:srgbClr val="3C452F"/>
                </a:solidFill>
                <a:ea typeface="PT Sans" panose="020B0503020203020204" pitchFamily="34" charset="-52"/>
              </a:rPr>
              <a:t>9) Наличие/отсутствие кворума ОСС.</a:t>
            </a:r>
            <a:endParaRPr lang="ru-RU" sz="2800" dirty="0" smtClean="0">
              <a:solidFill>
                <a:srgbClr val="3C452F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07209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PT Sans" panose="020B0503020203020204" pitchFamily="34" charset="-52"/>
              </a:rPr>
              <a:t>   ОСНОВНАЯ ЧАСТЬ</a:t>
            </a:r>
          </a:p>
          <a:p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Если вопросов несколько, они нумеруются и располагаются в порядке обсуждения (п. </a:t>
            </a:r>
            <a:r>
              <a:rPr lang="ru-RU" sz="3100" dirty="0" smtClean="0"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  <a:t>15</a:t>
            </a:r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 Приказа).</a:t>
            </a:r>
          </a:p>
          <a:p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Не допускается двоякое толкование вопросов повестки дня (п. </a:t>
            </a:r>
            <a:r>
              <a:rPr lang="ru-RU" sz="3100" dirty="0" smtClean="0"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  <a:t>16</a:t>
            </a:r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 Приказа).</a:t>
            </a:r>
          </a:p>
          <a:p>
            <a:r>
              <a:rPr lang="ru-RU" sz="3100" dirty="0" smtClean="0">
                <a:ea typeface="PT Sans" panose="020B0503020203020204" pitchFamily="34" charset="-52"/>
                <a:cs typeface="Open Sans" panose="020B0606030504020204" pitchFamily="34" charset="0"/>
              </a:rPr>
              <a:t>- Если формулировка вопроса предусмотрена законодательством  РФ, в протоколе указывается соответствующая формулировка.</a:t>
            </a:r>
          </a:p>
          <a:p>
            <a:r>
              <a:rPr lang="ru-RU" sz="3100" dirty="0" smtClean="0"/>
              <a:t>Текст каждого раздела протокола общего собрания состоит из трех частей:</a:t>
            </a:r>
          </a:p>
          <a:p>
            <a:r>
              <a:rPr lang="ru-RU" sz="3100" dirty="0" smtClean="0"/>
              <a:t>а) </a:t>
            </a:r>
            <a:r>
              <a:rPr lang="ru-RU" sz="3100" b="1" dirty="0" smtClean="0"/>
              <a:t>"СЛУШАЛИ", </a:t>
            </a:r>
            <a:r>
              <a:rPr lang="ru-RU" sz="3100" dirty="0" smtClean="0"/>
              <a:t>в которой указывается ФИО выступающего, номер и формулировка вопроса в соответствии с повесткой дня, краткое содержание выступления или ссылка на прилагаемый к протоколу документ, содержащий текст выступления. Номер и формулировка вопроса в соответствии с повесткой дня проставляется перед словом "СЛУШАЛИ";</a:t>
            </a:r>
          </a:p>
          <a:p>
            <a:pPr marL="0" indent="0">
              <a:buNone/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PT Sans" panose="020B0503020203020204" pitchFamily="34" charset="-52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pPr algn="ctr"/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Минстроя РФ </a:t>
            </a:r>
            <a:b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25.12.2015 № 937</a:t>
            </a:r>
            <a:r>
              <a:rPr lang="ru-RU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sz="35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endParaRPr lang="ru-RU" sz="35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00042"/>
            <a:ext cx="8501122" cy="600079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б) </a:t>
            </a:r>
            <a:r>
              <a:rPr lang="ru-RU" sz="2400" b="1" dirty="0" smtClean="0"/>
              <a:t>"ПРЕДЛОЖЕНО"</a:t>
            </a:r>
            <a:r>
              <a:rPr lang="ru-RU" sz="2400" dirty="0" smtClean="0"/>
              <a:t>, в которой указывается краткое содержание предложения по рассматриваемому вопросу, по которому будет проводиться принятие решения и голосование. При этом предложение формулируется предельно точно, ясно, должно отражать суть обсуждаемого вопроса и не допускать двоякого толкования;</a:t>
            </a:r>
          </a:p>
          <a:p>
            <a:r>
              <a:rPr lang="ru-RU" sz="2400" dirty="0" smtClean="0"/>
              <a:t>в) </a:t>
            </a:r>
            <a:r>
              <a:rPr lang="ru-RU" sz="2400" b="1" dirty="0" smtClean="0"/>
              <a:t>"РЕШИЛИ </a:t>
            </a:r>
            <a:r>
              <a:rPr lang="ru-RU" sz="2400" dirty="0" smtClean="0"/>
              <a:t>(ПОСТАНОВИЛИ)", в которой указываются решения, принятые по каждому вопросу повестки дня, выраженные формулировками </a:t>
            </a:r>
            <a:r>
              <a:rPr lang="ru-RU" sz="2400" u="sng" dirty="0" smtClean="0"/>
              <a:t>"за", "против" или "воздержался" </a:t>
            </a:r>
            <a:r>
              <a:rPr lang="ru-RU" sz="2400" dirty="0" smtClean="0"/>
              <a:t>с указанием номера и формулировки вопроса в соответствии с повесткой дня, количества голосов, отданных за различные варианты голосования. Решение может содержать один или несколько пунктов, каждый из которых нумеруется.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428736"/>
            <a:ext cx="857256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ОБЯЗАТЕЛЬНЫЕ ПРИЛОЖЕНИЯ К ПРОТОКОЛУ</a:t>
            </a:r>
            <a:r>
              <a:rPr lang="ru-RU" dirty="0" smtClean="0"/>
              <a:t>:</a:t>
            </a:r>
          </a:p>
          <a:p>
            <a:r>
              <a:rPr lang="ru-RU" dirty="0" smtClean="0"/>
              <a:t>а) </a:t>
            </a:r>
            <a:r>
              <a:rPr lang="ru-RU" u="sng" dirty="0" smtClean="0"/>
              <a:t>реестр собственников</a:t>
            </a:r>
            <a:r>
              <a:rPr lang="ru-RU" dirty="0" smtClean="0"/>
              <a:t>, содержащий сведения обо всех собственниках помещений в МКД с указанием ФИО собственников - физических лиц, полного наименования и ОГРН юридических лиц, номеров принадлежащих им помещений, и реквизитов документов, подтверждающих права собственности на помещения, количества голосов, которым владеет каждый собственник;</a:t>
            </a:r>
          </a:p>
          <a:p>
            <a:r>
              <a:rPr lang="ru-RU" dirty="0" smtClean="0"/>
              <a:t>б) </a:t>
            </a:r>
            <a:r>
              <a:rPr lang="ru-RU" u="sng" dirty="0" smtClean="0"/>
              <a:t>сообщение о проведении ОСС</a:t>
            </a:r>
            <a:r>
              <a:rPr lang="ru-RU" dirty="0" smtClean="0"/>
              <a:t>, оформленное в соответствии с </a:t>
            </a:r>
            <a:r>
              <a:rPr lang="ru-RU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п.5 ст.45, п.4 ст.47.1 </a:t>
            </a:r>
            <a:r>
              <a:rPr lang="ru-RU" dirty="0" smtClean="0"/>
              <a:t>ЖК РФ на основании которого проводится общее собрание;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04898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Минстроя РФ </a:t>
            </a:r>
            <a:br>
              <a:rPr 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25.12.2015 № 937</a:t>
            </a:r>
            <a:r>
              <a:rPr 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ru-RU" sz="3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endParaRPr lang="ru-RU" sz="38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04"/>
            <a:ext cx="8643998" cy="6215106"/>
          </a:xfrm>
        </p:spPr>
        <p:txBody>
          <a:bodyPr>
            <a:normAutofit/>
          </a:bodyPr>
          <a:lstStyle/>
          <a:p>
            <a:r>
              <a:rPr lang="ru-RU" dirty="0" smtClean="0"/>
              <a:t>в) </a:t>
            </a:r>
            <a:r>
              <a:rPr lang="ru-RU" u="sng" dirty="0" smtClean="0"/>
              <a:t>реестр вручения собственникам сообщений </a:t>
            </a:r>
            <a:r>
              <a:rPr lang="ru-RU" dirty="0" smtClean="0"/>
              <a:t>о проведении ОСС, содержащий сведения о собственниках (представителях собственников), которым направлены сообщения, и способе направления сообщений, дате их получения собственниками  в МКД (представителями собственников), за исключением случая, при котором предусмотрено, что сообщение о проведении ОСС размещается в помещении МКД, определенном решением  ОСС ;</a:t>
            </a:r>
          </a:p>
          <a:p>
            <a:r>
              <a:rPr lang="ru-RU" dirty="0" smtClean="0"/>
              <a:t>г) </a:t>
            </a:r>
            <a:r>
              <a:rPr lang="ru-RU" u="sng" dirty="0" smtClean="0"/>
              <a:t>список собственников, присутствовавших на ОСС</a:t>
            </a:r>
            <a:r>
              <a:rPr lang="ru-RU" dirty="0" smtClean="0"/>
              <a:t>, содержащий сведения о собственниках помещений в многоквартирном доме (представителях собственников);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428604"/>
            <a:ext cx="8429684" cy="6143668"/>
          </a:xfrm>
        </p:spPr>
        <p:txBody>
          <a:bodyPr>
            <a:normAutofit/>
          </a:bodyPr>
          <a:lstStyle/>
          <a:p>
            <a:r>
              <a:rPr lang="ru-RU" dirty="0" err="1" smtClean="0"/>
              <a:t>д</a:t>
            </a:r>
            <a:r>
              <a:rPr lang="ru-RU" dirty="0" smtClean="0"/>
              <a:t>) </a:t>
            </a:r>
            <a:r>
              <a:rPr lang="ru-RU" sz="2700" u="sng" dirty="0" smtClean="0"/>
              <a:t>доверенности</a:t>
            </a:r>
            <a:r>
              <a:rPr lang="ru-RU" sz="2700" dirty="0" smtClean="0"/>
              <a:t> (или их копии), удостоверяющие полномочия представителей собственников, присутствовавших на ОСС;</a:t>
            </a:r>
          </a:p>
          <a:p>
            <a:r>
              <a:rPr lang="ru-RU" sz="2700" dirty="0" smtClean="0"/>
              <a:t>е) </a:t>
            </a:r>
            <a:r>
              <a:rPr lang="ru-RU" sz="2700" u="sng" dirty="0" smtClean="0"/>
              <a:t>документы по которым принимались решения </a:t>
            </a:r>
            <a:r>
              <a:rPr lang="ru-RU" sz="2700" dirty="0" smtClean="0"/>
              <a:t>на ОСС;</a:t>
            </a:r>
          </a:p>
          <a:p>
            <a:r>
              <a:rPr lang="ru-RU" sz="2700" dirty="0" smtClean="0"/>
              <a:t>ж) </a:t>
            </a:r>
            <a:r>
              <a:rPr lang="ru-RU" sz="2700" u="sng" dirty="0" smtClean="0"/>
              <a:t>решения собственников </a:t>
            </a:r>
            <a:r>
              <a:rPr lang="ru-RU" sz="2700" dirty="0" smtClean="0"/>
              <a:t>в случае проведения общего собрания в форме </a:t>
            </a:r>
            <a:r>
              <a:rPr lang="ru-RU" sz="2700" dirty="0" err="1" smtClean="0"/>
              <a:t>очно-заочного</a:t>
            </a:r>
            <a:r>
              <a:rPr lang="ru-RU" sz="2700" dirty="0" smtClean="0"/>
              <a:t> или заочного голосования;</a:t>
            </a:r>
          </a:p>
          <a:p>
            <a:r>
              <a:rPr lang="ru-RU" sz="2700" dirty="0" err="1" smtClean="0"/>
              <a:t>з</a:t>
            </a:r>
            <a:r>
              <a:rPr lang="ru-RU" sz="2700" dirty="0" smtClean="0"/>
              <a:t>) </a:t>
            </a:r>
            <a:r>
              <a:rPr lang="ru-RU" sz="2700" u="sng" dirty="0" smtClean="0"/>
              <a:t>иные документы или материалы</a:t>
            </a:r>
            <a:r>
              <a:rPr lang="ru-RU" sz="2700" dirty="0" smtClean="0"/>
              <a:t>, которые будут определены в качестве обязательного приложения к протоколу решением ОСС.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072230"/>
          </a:xfrm>
        </p:spPr>
        <p:txBody>
          <a:bodyPr>
            <a:normAutofit/>
          </a:bodyPr>
          <a:lstStyle/>
          <a:p>
            <a:r>
              <a:rPr lang="ru-RU" sz="2700" u="sng" dirty="0" smtClean="0"/>
              <a:t>Все приложения к протоколу подлежат нумерации</a:t>
            </a:r>
            <a:r>
              <a:rPr lang="ru-RU" sz="2700" dirty="0" smtClean="0"/>
              <a:t>. Номер приложения, а также указание на то, что документ является приложением к протоколу общего собрания, указывается на первом листе документа.</a:t>
            </a:r>
          </a:p>
          <a:p>
            <a:r>
              <a:rPr lang="ru-RU" sz="2700" dirty="0" smtClean="0"/>
              <a:t>В протоколе о результатах очного голосования должны быть указаны </a:t>
            </a:r>
            <a:r>
              <a:rPr lang="ru-RU" sz="2700" u="sng" dirty="0" smtClean="0"/>
              <a:t>сведения о лицах, голосовавших против принятия решения собрания </a:t>
            </a:r>
            <a:r>
              <a:rPr lang="ru-RU" sz="2700" dirty="0" smtClean="0"/>
              <a:t>и потребовавших внести запись об этом в протокол.</a:t>
            </a:r>
          </a:p>
          <a:p>
            <a:r>
              <a:rPr lang="ru-RU" sz="2700" dirty="0" smtClean="0"/>
              <a:t>В случае отсутствия подобного волеизъявления, указываются лишь результаты голосования по каждому вопросу повестки дня (</a:t>
            </a:r>
            <a:r>
              <a:rPr lang="ru-RU" sz="27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п.3 ч.4, 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п.5 ч.4</a:t>
            </a:r>
            <a:r>
              <a:rPr lang="ru-RU" sz="27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 ст.181.2 </a:t>
            </a:r>
            <a:r>
              <a:rPr lang="ru-RU" sz="2700" dirty="0" smtClean="0"/>
              <a:t>ГК РФ).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71480"/>
            <a:ext cx="8429684" cy="6072230"/>
          </a:xfrm>
        </p:spPr>
        <p:txBody>
          <a:bodyPr>
            <a:normAutofit/>
          </a:bodyPr>
          <a:lstStyle/>
          <a:p>
            <a:r>
              <a:rPr lang="ru-RU" sz="2700" dirty="0" smtClean="0"/>
              <a:t> ОСС должно проводиться как минимум </a:t>
            </a:r>
            <a:r>
              <a:rPr lang="ru-RU" sz="2700" u="sng" dirty="0" smtClean="0"/>
              <a:t>один раз в год </a:t>
            </a:r>
            <a:r>
              <a:rPr lang="ru-RU" sz="2700" dirty="0" smtClean="0"/>
              <a:t>(п.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700" dirty="0" smtClean="0"/>
              <a:t> ст.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ru-RU" sz="2700" dirty="0" smtClean="0"/>
              <a:t> ЖК РФ). </a:t>
            </a:r>
            <a:r>
              <a:rPr lang="ru-RU" sz="27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Годовое собрание проводится в первом квартале каждого года.</a:t>
            </a:r>
          </a:p>
          <a:p>
            <a:r>
              <a:rPr lang="ru-RU" sz="2700" dirty="0" smtClean="0"/>
              <a:t>Остальные ОСС, которые можно проводить в любое время - </a:t>
            </a:r>
            <a:r>
              <a:rPr lang="ru-RU" sz="2700" u="sng" dirty="0" smtClean="0"/>
              <a:t>внеочередные.</a:t>
            </a:r>
            <a:endParaRPr lang="ru-RU" sz="2700" b="1" u="sng" dirty="0" smtClean="0">
              <a:solidFill>
                <a:srgbClr val="303725"/>
              </a:solidFill>
            </a:endParaRPr>
          </a:p>
          <a:p>
            <a:r>
              <a:rPr lang="ru-RU" sz="2700" dirty="0" smtClean="0"/>
              <a:t>Если Вы уже являетесь собственником в МКД и до сих пор ничего не слышали о проведении ОСС, значит,  Ваши права нарушены, и домом управляет УК, которую Вы не выбирали, или созданное без Вашего участия ТСЖ!</a:t>
            </a:r>
          </a:p>
          <a:p>
            <a:r>
              <a:rPr lang="ru-RU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ПОМНИТЕ – ОТ КАЧЕСТВА УПРАВЛЕНИЯ МКД НАПРЯМУЮ ЗАВИСИТ СТОИМОСТЬ ВАШЕГО ЖИЛЬЯ!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071546"/>
            <a:ext cx="8429684" cy="542928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Принятые решения и итоги голосования доводятся до сведения собственников инициатором  ОСС путем размещения уведомления  в помещении МКД, определенном решением  ОСС и доступном для всех собственников доме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 3 ст.46 </a:t>
            </a:r>
            <a:r>
              <a:rPr lang="ru-RU" sz="2800" dirty="0" smtClean="0"/>
              <a:t>ЖК РФ).</a:t>
            </a:r>
          </a:p>
          <a:p>
            <a:r>
              <a:rPr lang="ru-RU" sz="2800" dirty="0" smtClean="0"/>
              <a:t>Сделать это необходимо </a:t>
            </a:r>
            <a:r>
              <a:rPr lang="ru-RU" sz="2800" u="sng" dirty="0" smtClean="0"/>
              <a:t>не позднее чем через десять дней </a:t>
            </a:r>
            <a:r>
              <a:rPr lang="ru-RU" sz="2800" dirty="0" smtClean="0"/>
              <a:t>со дня принятия этих решений, т.е. отсчет идет от даты протокола ОСС.</a:t>
            </a:r>
          </a:p>
          <a:p>
            <a:r>
              <a:rPr lang="ru-RU" sz="2800" dirty="0" smtClean="0"/>
              <a:t>В подтверждение того, что уведомления об итогах ОСС были  размещены,  можно составить акт о размещении и провести фотосъемку.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ОПУБЛИКОВАНИЕ ПРОТОКОЛА 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500726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Инициатор ОСС, должен представить копии решений и протокола  ОСС в УК, правление ТСЖ, ЖК, ЖСК </a:t>
            </a:r>
            <a:r>
              <a:rPr lang="ru-RU" sz="2800" u="sng" dirty="0" smtClean="0"/>
              <a:t>не позднее чем через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u="sng" dirty="0" smtClean="0"/>
              <a:t> дней</a:t>
            </a:r>
            <a:r>
              <a:rPr lang="ru-RU" sz="2800" dirty="0" smtClean="0"/>
              <a:t> после проведения собрания 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ч.1 ст.46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/>
              <a:t>ЖК РФ).</a:t>
            </a:r>
          </a:p>
          <a:p>
            <a:r>
              <a:rPr lang="ru-RU" sz="2800" dirty="0" smtClean="0"/>
              <a:t>УК, правление ТСЖ, ЖК, ЖСК </a:t>
            </a:r>
            <a:r>
              <a:rPr lang="ru-RU" sz="2800" u="sng" dirty="0" smtClean="0"/>
              <a:t>в течение 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800" u="sng" dirty="0" smtClean="0"/>
              <a:t>дней </a:t>
            </a:r>
            <a:r>
              <a:rPr lang="ru-RU" sz="2800" dirty="0" smtClean="0"/>
              <a:t>с момента получения указанных копий обязаны направить их в ГЖИ </a:t>
            </a:r>
            <a:r>
              <a:rPr lang="ru-RU" sz="2800" u="sng" dirty="0" smtClean="0"/>
              <a:t>для хранения в течение трех лет</a:t>
            </a:r>
            <a:r>
              <a:rPr lang="ru-RU" sz="2800" dirty="0" smtClean="0"/>
              <a:t>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ч.1.1 ст.46</a:t>
            </a:r>
            <a:r>
              <a:rPr lang="ru-RU" sz="2800" dirty="0" smtClean="0"/>
              <a:t> ЖК РФ).</a:t>
            </a:r>
          </a:p>
          <a:p>
            <a:r>
              <a:rPr lang="ru-RU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ВАЖНО! </a:t>
            </a:r>
          </a:p>
          <a:p>
            <a:r>
              <a:rPr lang="ru-RU" sz="2200" b="1" i="1" dirty="0" smtClean="0"/>
              <a:t>ГЖИ в случае поступления в его адрес </a:t>
            </a:r>
            <a:r>
              <a:rPr lang="ru-RU" sz="2200" b="1" i="1" u="sng" dirty="0" smtClean="0"/>
              <a:t>в течение трех месяцев подряд двух и более </a:t>
            </a:r>
            <a:r>
              <a:rPr lang="ru-RU" sz="2200" b="1" i="1" dirty="0" smtClean="0"/>
              <a:t>протоколов ОСС, содержащих решения по аналогичным вопросам повестки дня, обязан провести внеплановую проверку для установления факта соблюдения требований законодательства при организации, проведении и оформлении результатов такого собрания (</a:t>
            </a:r>
            <a:r>
              <a:rPr lang="ru-RU" sz="2200" b="1" u="sng" dirty="0" smtClean="0">
                <a:solidFill>
                  <a:srgbClr val="1E128C"/>
                </a:solidFill>
                <a:cs typeface="Times New Roman" pitchFamily="18" charset="0"/>
              </a:rPr>
              <a:t>ч.1.1 ст.46</a:t>
            </a:r>
            <a:r>
              <a:rPr lang="ru-RU" sz="2200" b="1" dirty="0" smtClean="0"/>
              <a:t> </a:t>
            </a:r>
            <a:r>
              <a:rPr lang="ru-RU" sz="2200" b="1" i="1" dirty="0" smtClean="0"/>
              <a:t>ЖК РФ)</a:t>
            </a:r>
            <a:r>
              <a:rPr lang="ru-RU" sz="2400" i="1" dirty="0" smtClean="0"/>
              <a:t>.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ПЕРЕДАЧА  ПРОТОКОЛА  ОСС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572164"/>
          </a:xfrm>
        </p:spPr>
        <p:txBody>
          <a:bodyPr>
            <a:normAutofit/>
          </a:bodyPr>
          <a:lstStyle/>
          <a:p>
            <a:r>
              <a:rPr lang="ru-RU" dirty="0" smtClean="0"/>
              <a:t>Деятельность по хранению различных документов регулируется Федеральным законом от 22.10.2004 </a:t>
            </a:r>
            <a:r>
              <a:rPr lang="ru-RU" dirty="0" smtClean="0">
                <a:hlinkClick r:id="rId2"/>
              </a:rPr>
              <a:t>№ 125-ФЗ</a:t>
            </a:r>
            <a:r>
              <a:rPr lang="ru-RU" dirty="0" smtClean="0"/>
              <a:t> "Об архивном деле в Российской Федерации".</a:t>
            </a:r>
          </a:p>
          <a:p>
            <a:r>
              <a:rPr lang="ru-RU" dirty="0" smtClean="0"/>
              <a:t>В настоящее время установлены сроки хранения документов, связанных с управлением МКД:</a:t>
            </a:r>
          </a:p>
          <a:p>
            <a:r>
              <a:rPr lang="ru-RU" b="1" dirty="0" smtClean="0"/>
              <a:t>- </a:t>
            </a:r>
            <a:r>
              <a:rPr lang="ru-RU" dirty="0" smtClean="0"/>
              <a:t>документы (заявления, протоколы собраний, справки, журналы регистрации заявлений) –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5 лет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>после выбора УК (при этом часть документов может быть отнесена к сроку хранения "постоянно");</a:t>
            </a:r>
          </a:p>
          <a:p>
            <a:r>
              <a:rPr lang="ru-RU" b="1" dirty="0" smtClean="0"/>
              <a:t>- </a:t>
            </a:r>
            <a:r>
              <a:rPr lang="ru-RU" dirty="0" smtClean="0"/>
              <a:t>протоколы правления ТСЖ, ЖК – </a:t>
            </a:r>
            <a:r>
              <a:rPr lang="ru-RU" u="sng" dirty="0" smtClean="0"/>
              <a:t>постоянно </a:t>
            </a:r>
            <a:r>
              <a:rPr lang="ru-RU" dirty="0" smtClean="0"/>
              <a:t>(при ликвидации организации документы принимаются на постоянное хранение по принципу выборки организаций и документов).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ХРАНЕНИЕ ДОКУМЕНТОВ ОСС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500174"/>
            <a:ext cx="8501122" cy="5072098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Решения и протокол ОСС в МКД являются официальными документами (</a:t>
            </a:r>
            <a:r>
              <a:rPr lang="ru-RU" sz="2800" u="sng" dirty="0" smtClean="0">
                <a:solidFill>
                  <a:srgbClr val="1E12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1 ст.46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ЖК РФ</a:t>
            </a:r>
            <a:r>
              <a:rPr lang="ru-RU" sz="2800" dirty="0" smtClean="0"/>
              <a:t>).</a:t>
            </a:r>
          </a:p>
          <a:p>
            <a:r>
              <a:rPr lang="ru-RU" sz="2800" dirty="0" smtClean="0"/>
              <a:t>Последствия подделки документов, имеющих статус официальных документов, предусмотрены, в том числе, УК РФ. Наказание за фальсификацию официальных документов - лишение свободы виновных лиц до двух лет.</a:t>
            </a:r>
          </a:p>
          <a:p>
            <a:pPr>
              <a:buNone/>
            </a:pPr>
            <a:r>
              <a:rPr lang="ru-RU" b="1" dirty="0" smtClean="0"/>
              <a:t>   </a:t>
            </a:r>
            <a:r>
              <a:rPr lang="ru-RU" b="1" u="sng" dirty="0" smtClean="0"/>
              <a:t>ВАЖНО</a:t>
            </a:r>
            <a:r>
              <a:rPr lang="ru-RU" b="1" dirty="0" smtClean="0"/>
              <a:t>! </a:t>
            </a:r>
          </a:p>
          <a:p>
            <a:r>
              <a:rPr lang="ru-RU" b="1" i="1" dirty="0" smtClean="0"/>
              <a:t>Установить виновных за фальсификацию протоколов ОСС  и решений собственников, а также наказать их можно только в судебном порядке!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0489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ФАЛЬСИФИКАЦИЯ РЕШЕНИЙ И ПРОТОКОЛА  ОСС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643998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3C452F"/>
                </a:solidFill>
              </a:rPr>
              <a:t>   </a:t>
            </a:r>
            <a:r>
              <a:rPr lang="ru-RU" sz="3200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Подложность протокола/решений собственников  на ОСС подтверждается:</a:t>
            </a:r>
          </a:p>
          <a:p>
            <a:r>
              <a:rPr lang="ru-RU" sz="3000" dirty="0" smtClean="0"/>
              <a:t>1) приговором/постановлением следственных органов, из которого усматривается подделка протокола;</a:t>
            </a:r>
          </a:p>
          <a:p>
            <a:pPr lvl="0"/>
            <a:r>
              <a:rPr lang="ru-RU" sz="3000" dirty="0" smtClean="0"/>
              <a:t>2) показаниями свидетелей, которые пояснили суду, что о проведении собрания они не извещались, участия в нем не принимали;</a:t>
            </a:r>
          </a:p>
          <a:p>
            <a:r>
              <a:rPr lang="ru-RU" sz="3000" dirty="0" smtClean="0"/>
              <a:t>3) подделкой подписи председателя, секретаря, собственников в протоколе ОСС;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428604"/>
            <a:ext cx="8358246" cy="6143668"/>
          </a:xfrm>
        </p:spPr>
        <p:txBody>
          <a:bodyPr>
            <a:normAutofit/>
          </a:bodyPr>
          <a:lstStyle/>
          <a:p>
            <a:r>
              <a:rPr lang="ru-RU" sz="3000" dirty="0" smtClean="0"/>
              <a:t>4) непредставлением суду подлинника протокола общего собрания;</a:t>
            </a:r>
          </a:p>
          <a:p>
            <a:pPr lvl="0"/>
            <a:r>
              <a:rPr lang="ru-RU" sz="3000" dirty="0" smtClean="0"/>
              <a:t>5) показаниями собственника помещения, который пояснил суду, что подпись в протоколе выполнена не им, инициатором собрания он не выступал, собрание не проводил, участия в нем не принимал;</a:t>
            </a:r>
          </a:p>
          <a:p>
            <a:pPr lvl="0"/>
            <a:r>
              <a:rPr lang="ru-RU" sz="3000" dirty="0" smtClean="0"/>
              <a:t>6)представлением листа регистрации собственников, в котором не указана дата составления и приложением к какому ОСС и по каким вопросам он является.</a:t>
            </a:r>
          </a:p>
          <a:p>
            <a:endParaRPr lang="ru-RU" sz="3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/>
          </a:bodyPr>
          <a:lstStyle/>
          <a:p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Ч.6 ст.46 </a:t>
            </a:r>
            <a:r>
              <a:rPr lang="ru-RU" sz="2800" dirty="0" smtClean="0"/>
              <a:t>ЖК РФ и </a:t>
            </a:r>
            <a:r>
              <a:rPr 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 3 ст.181.4</a:t>
            </a:r>
            <a:r>
              <a:rPr lang="ru-RU" sz="2800" dirty="0" smtClean="0"/>
              <a:t>ГК РФ - собственник в МКД вправе обжаловать в суд решение ОСС, если оно принято с нарушением норм ЖК РФ и если:</a:t>
            </a:r>
          </a:p>
          <a:p>
            <a:r>
              <a:rPr lang="ru-RU" sz="2800" dirty="0" smtClean="0"/>
              <a:t>- он не принимал участие в этом собрании;</a:t>
            </a:r>
          </a:p>
          <a:p>
            <a:r>
              <a:rPr lang="ru-RU" sz="2800" dirty="0" smtClean="0"/>
              <a:t>- голосовал против принятия такого решения;</a:t>
            </a:r>
          </a:p>
          <a:p>
            <a:r>
              <a:rPr lang="ru-RU" sz="2800" dirty="0" smtClean="0"/>
              <a:t>- таким решением нарушены его права и законные интересы;</a:t>
            </a:r>
          </a:p>
          <a:p>
            <a:r>
              <a:rPr lang="ru-RU" sz="2800" dirty="0" smtClean="0"/>
              <a:t>- принимал участие в собрании, но его волеизъявление при голосовании было нарушено.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ОБЖАЛОВАНИЕ РЕШЕНИЙ ОСС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07223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Решение собрания может быть оспорено в суде </a:t>
            </a:r>
            <a:r>
              <a:rPr lang="ru-RU" sz="2800" u="sng" dirty="0" smtClean="0"/>
              <a:t>в течение шести месяцев</a:t>
            </a:r>
            <a:r>
              <a:rPr lang="ru-RU" sz="2800" dirty="0" smtClean="0"/>
              <a:t> со дня, когда лицо, права которого нарушены принятием решения, узнало или должно было узнать об этом, но не позднее,  чем в течение двух лет со дня, когда сведения о принятом решении стали общедоступными.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07223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Суд вправе  оставить в силе обжалуемое решение в случае, если:</a:t>
            </a:r>
          </a:p>
          <a:p>
            <a:r>
              <a:rPr lang="ru-RU" sz="2800" dirty="0" smtClean="0"/>
              <a:t>- голосование указанного собственника не могло повлиять на результаты голосования;</a:t>
            </a:r>
          </a:p>
          <a:p>
            <a:r>
              <a:rPr lang="ru-RU" sz="2800" dirty="0" smtClean="0"/>
              <a:t>- допущенные нарушения не являются существенными;</a:t>
            </a:r>
          </a:p>
          <a:p>
            <a:r>
              <a:rPr lang="ru-RU" sz="2800" dirty="0" smtClean="0"/>
              <a:t>- принятое решение не повлекло за собой причинение убытков указанному собственнику;</a:t>
            </a:r>
          </a:p>
          <a:p>
            <a:r>
              <a:rPr lang="ru-RU" sz="2800" dirty="0" smtClean="0"/>
              <a:t>- по основаниям, связанным с нарушением порядка принятия решения, если оно подтверждено решением последующего собрания, принятым в установленном порядке до вынесения решения суда.</a:t>
            </a:r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047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1214422"/>
            <a:ext cx="8215370" cy="528641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800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Собственник в МКД.</a:t>
            </a:r>
            <a:endParaRPr lang="ru-RU" altLang="ru-RU" sz="2800" dirty="0" smtClean="0">
              <a:solidFill>
                <a:srgbClr val="3C452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800" b="1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Иные лица</a:t>
            </a:r>
            <a:r>
              <a:rPr lang="ru-RU" altLang="ru-RU" sz="2800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8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ГЖИ</a:t>
            </a: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(</a:t>
            </a:r>
            <a:r>
              <a:rPr lang="ru-RU" altLang="ru-RU" sz="28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ст. 20 </a:t>
            </a: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ЖК РФ).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8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УО</a:t>
            </a: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- обжалующие, например, решение общего собрания собственников о расторжении договора управления с ними ввиду неисполнения такой организацией условий договора управления домом.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pPr algn="ctr"/>
            <a:r>
              <a:rPr lang="ru-RU" alt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может выступать истцом?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214422"/>
            <a:ext cx="8501122" cy="5357850"/>
          </a:xfrm>
        </p:spPr>
        <p:txBody>
          <a:bodyPr>
            <a:normAutofit/>
          </a:bodyPr>
          <a:lstStyle/>
          <a:p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Письмо Минстроя РФ от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августа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2015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г. 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 27535-ОЛ/04</a:t>
            </a:r>
            <a:r>
              <a:rPr lang="ru-RU" sz="2900" b="1" dirty="0" smtClean="0">
                <a:solidFill>
                  <a:srgbClr val="3037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ru-RU" sz="2900" dirty="0" smtClean="0"/>
              <a:t>- собственник, по инициативе которого проводится ОСС;</a:t>
            </a:r>
          </a:p>
          <a:p>
            <a:r>
              <a:rPr lang="ru-RU" sz="2900" dirty="0" smtClean="0"/>
              <a:t>- УО, если она является инициатором ОСС;</a:t>
            </a:r>
          </a:p>
          <a:p>
            <a:r>
              <a:rPr lang="ru-RU" sz="2900" dirty="0" smtClean="0"/>
              <a:t>- собственники, обладающие </a:t>
            </a:r>
            <a:r>
              <a:rPr lang="ru-RU" sz="2900" u="sng" dirty="0" smtClean="0"/>
              <a:t>не менее </a:t>
            </a:r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10%</a:t>
            </a:r>
            <a:r>
              <a:rPr lang="ru-RU" sz="2900" u="sng" dirty="0" smtClean="0"/>
              <a:t> голосов</a:t>
            </a:r>
            <a:r>
              <a:rPr lang="ru-RU" sz="2900" dirty="0" smtClean="0"/>
              <a:t>, которые выступают инициаторами проведения общего собрания УО до принятия  решения  ОСС  об источнике и   порядке финансирования таких расходов (</a:t>
            </a:r>
            <a:r>
              <a:rPr lang="ru-RU" sz="29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п.3.5 ч.2 ст.44  </a:t>
            </a:r>
            <a:r>
              <a:rPr lang="ru-RU" sz="2900" dirty="0" smtClean="0"/>
              <a:t>ЖК РФ).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 финансирует  ОСС?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142984"/>
            <a:ext cx="8429684" cy="4953016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altLang="ru-RU" sz="2800" b="1" dirty="0" smtClean="0">
                <a:cs typeface="Times New Roman" panose="02020603050405020304" pitchFamily="18" charset="0"/>
              </a:rPr>
              <a:t>Надлежащим ответчиком </a:t>
            </a: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по иску о признании недействительным решения общего собрания собственников многоквартирного дома </a:t>
            </a:r>
            <a:r>
              <a:rPr lang="ru-RU" altLang="ru-RU" sz="28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всегда является лицо, по инициативе которого было проведено данное собрание.</a:t>
            </a: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Аналогично ответчиком не может быть ТСЖ. Собрание не может быть инициировано ТСЖ, только Правлением ТСЖ.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 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152400"/>
            <a:ext cx="8715436" cy="776270"/>
          </a:xfrm>
        </p:spPr>
        <p:txBody>
          <a:bodyPr>
            <a:normAutofit fontScale="90000"/>
          </a:bodyPr>
          <a:lstStyle/>
          <a:p>
            <a:r>
              <a:rPr lang="ru-RU" altLang="ru-RU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может выступать ответчиком?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500174"/>
            <a:ext cx="8643998" cy="5072098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«ЖК РФ не содержит такого способа защиты права, как признание недействительным протокола ОСС, так как </a:t>
            </a:r>
            <a:r>
              <a:rPr lang="ru-RU" sz="2800" u="sng" dirty="0" smtClean="0">
                <a:ea typeface="PT Sans" panose="020B0503020203020204" pitchFamily="34" charset="-52"/>
                <a:cs typeface="Open Sans" panose="020B0606030504020204" pitchFamily="34" charset="0"/>
              </a:rPr>
              <a:t>протокол ОСС согласно нормам ЖК РФ и Устава ЖСК не является ни решением, ни нормативным документом</a:t>
            </a: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» </a:t>
            </a:r>
            <a:r>
              <a:rPr lang="ru-RU" sz="2400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(Апелляционное определение Верховного суда Республики Башкортостан от 14.08.2012 по делу № 33-9230/2012).</a:t>
            </a:r>
          </a:p>
          <a:p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«Такой способ защиты права, как признание недействительным протокола ОСС помещений МКД, действующим законодательством не предусмотрен, поскольку </a:t>
            </a:r>
            <a:r>
              <a:rPr lang="ru-RU" sz="2800" u="sng" dirty="0" smtClean="0">
                <a:ea typeface="PT Sans" panose="020B0503020203020204" pitchFamily="34" charset="-52"/>
                <a:cs typeface="Open Sans" panose="020B0606030504020204" pitchFamily="34" charset="0"/>
              </a:rPr>
              <a:t>юридически значимыми являются принятые на собрании решения</a:t>
            </a:r>
            <a:r>
              <a:rPr lang="ru-RU" sz="2800" dirty="0" smtClean="0">
                <a:ea typeface="PT Sans" panose="020B0503020203020204" pitchFamily="34" charset="-52"/>
                <a:cs typeface="Open Sans" panose="020B0606030504020204" pitchFamily="34" charset="0"/>
              </a:rPr>
              <a:t>, а также процедура их принятия» </a:t>
            </a:r>
            <a:r>
              <a:rPr lang="ru-RU" sz="2400" i="1" dirty="0" smtClean="0">
                <a:ea typeface="PT Sans" panose="020B0503020203020204" pitchFamily="34" charset="-52"/>
                <a:cs typeface="Open Sans" panose="020B0606030504020204" pitchFamily="34" charset="0"/>
              </a:rPr>
              <a:t>(Апелляционное определение Тверского областного суда от 2.10.2012 по делу № 33-3374).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alt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152400"/>
            <a:ext cx="8643998" cy="1204898"/>
          </a:xfrm>
        </p:spPr>
        <p:txBody>
          <a:bodyPr>
            <a:noAutofit/>
          </a:bodyPr>
          <a:lstStyle/>
          <a:p>
            <a:pPr algn="ctr"/>
            <a:r>
              <a:rPr lang="ru-RU" alt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Оспаривать нужно  решение ОСС, </a:t>
            </a:r>
            <a:br>
              <a:rPr lang="ru-RU" alt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 не  протокол!</a:t>
            </a:r>
            <a:endParaRPr lang="ru-RU" sz="3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285860"/>
            <a:ext cx="8429684" cy="5143536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sz="3000" b="1" dirty="0" smtClean="0">
                <a:solidFill>
                  <a:srgbClr val="000000"/>
                </a:solidFill>
              </a:rPr>
              <a:t>Ничтожно:</a:t>
            </a:r>
          </a:p>
          <a:p>
            <a:pPr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1) принято по вопросу, не включенному в повестку дня, за исключением случая, если в собрании приняли участие все участники соответствующего гражданско-правового сообщества;</a:t>
            </a:r>
          </a:p>
          <a:p>
            <a:pPr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2) принято при отсутствии необходимого кворума;</a:t>
            </a:r>
          </a:p>
          <a:p>
            <a:pPr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3) принято по вопросу, не относящемуся к компетенции собрания;</a:t>
            </a:r>
          </a:p>
          <a:p>
            <a:pPr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4) противоречит основам правопорядка или нравственности.</a:t>
            </a:r>
          </a:p>
          <a:p>
            <a:pPr>
              <a:defRPr/>
            </a:pPr>
            <a:r>
              <a:rPr lang="ru-RU" sz="2800" b="1" dirty="0" smtClean="0">
                <a:solidFill>
                  <a:srgbClr val="303725"/>
                </a:solidFill>
              </a:rPr>
              <a:t>Такие ОСС ничтожны независимо от признания их таковыми судом.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НИЧТОЖНОСТЬ   РЕШЕНИЯ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143536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000000"/>
                </a:solidFill>
              </a:rPr>
              <a:t>Недействительно:</a:t>
            </a:r>
          </a:p>
          <a:p>
            <a:pPr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1) допущено существенное нарушение порядка созыва, подготовки и проведения собрания, влияющее на волеизъявление участников собрания;</a:t>
            </a:r>
          </a:p>
          <a:p>
            <a:pPr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2) у лица, выступавшего от имени участника собрания, отсутствовали полномочия;</a:t>
            </a:r>
          </a:p>
          <a:p>
            <a:pPr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3) допущено нарушение равенства прав участников собрания при его проведении;</a:t>
            </a:r>
          </a:p>
          <a:p>
            <a:pPr>
              <a:defRPr/>
            </a:pPr>
            <a:r>
              <a:rPr lang="ru-RU" sz="2800" dirty="0" smtClean="0">
                <a:solidFill>
                  <a:srgbClr val="000000"/>
                </a:solidFill>
              </a:rPr>
              <a:t>4) допущено существенное нарушение правил составления протокола, в том числе правила о письменной форме протокола.</a:t>
            </a:r>
            <a:r>
              <a:rPr lang="ru-RU" sz="2800" b="1" dirty="0" smtClean="0">
                <a:solidFill>
                  <a:srgbClr val="000000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763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НЕДЕЙСТВИТЕЛЬНОСТЬ РЕШЕНИЯ 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2000240"/>
            <a:ext cx="8715436" cy="4572032"/>
          </a:xfrm>
        </p:spPr>
        <p:txBody>
          <a:bodyPr>
            <a:normAutofit fontScale="92500"/>
          </a:bodyPr>
          <a:lstStyle/>
          <a:p>
            <a:r>
              <a:rPr lang="ru-RU" sz="2800" dirty="0" smtClean="0">
                <a:solidFill>
                  <a:srgbClr val="000000"/>
                </a:solidFill>
              </a:rPr>
              <a:t>Оставление решения ОСС в силе возможно при наличии трех следующих условий </a:t>
            </a:r>
            <a:r>
              <a:rPr lang="ru-RU" sz="2800" b="1" dirty="0" smtClean="0">
                <a:solidFill>
                  <a:srgbClr val="000000"/>
                </a:solidFill>
              </a:rPr>
              <a:t>в совокупности</a:t>
            </a:r>
            <a:r>
              <a:rPr lang="ru-RU" sz="2800" dirty="0" smtClean="0">
                <a:solidFill>
                  <a:srgbClr val="000000"/>
                </a:solidFill>
              </a:rPr>
              <a:t>: голос истца не мог повлиять на результаты голосования, решение не причинило истцу убытков и допущенные нарушения не являются существенными</a:t>
            </a:r>
          </a:p>
          <a:p>
            <a:r>
              <a:rPr lang="ru-RU" sz="2800" b="1" dirty="0" smtClean="0">
                <a:solidFill>
                  <a:srgbClr val="000000"/>
                </a:solidFill>
              </a:rPr>
              <a:t>Применительно к ЖК РФ:</a:t>
            </a:r>
          </a:p>
          <a:p>
            <a:pPr marL="228600" indent="-228600">
              <a:buAutoNum type="arabicPeriod"/>
            </a:pPr>
            <a:r>
              <a:rPr lang="ru-RU" sz="2800" dirty="0" smtClean="0">
                <a:solidFill>
                  <a:srgbClr val="000000"/>
                </a:solidFill>
              </a:rPr>
              <a:t>Голос истца  не мог повлиять на результаты ОСС.</a:t>
            </a:r>
          </a:p>
          <a:p>
            <a:pPr marL="228600" indent="-228600">
              <a:buAutoNum type="arabicPeriod"/>
            </a:pPr>
            <a:r>
              <a:rPr lang="ru-RU" sz="2800" dirty="0" smtClean="0">
                <a:solidFill>
                  <a:srgbClr val="000000"/>
                </a:solidFill>
              </a:rPr>
              <a:t>Права истца  не нарушены, убытков нет.</a:t>
            </a:r>
          </a:p>
          <a:p>
            <a:pPr marL="228600" indent="-228600">
              <a:buAutoNum type="arabicPeriod"/>
            </a:pPr>
            <a:r>
              <a:rPr lang="ru-RU" sz="2800" dirty="0" smtClean="0">
                <a:solidFill>
                  <a:srgbClr val="000000"/>
                </a:solidFill>
              </a:rPr>
              <a:t>Критерия существенных нарушений не установлено.</a:t>
            </a:r>
          </a:p>
          <a:p>
            <a:pPr marL="228600" indent="-228600">
              <a:buAutoNum type="arabicPeriod"/>
            </a:pPr>
            <a:r>
              <a:rPr lang="ru-RU" sz="2800" dirty="0" smtClean="0">
                <a:solidFill>
                  <a:srgbClr val="000000"/>
                </a:solidFill>
              </a:rPr>
              <a:t>Пропущены сроки исковой давности.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152400"/>
            <a:ext cx="8715436" cy="1776402"/>
          </a:xfrm>
        </p:spPr>
        <p:txBody>
          <a:bodyPr>
            <a:noAutofit/>
          </a:bodyPr>
          <a:lstStyle/>
          <a:p>
            <a:pPr algn="ctr"/>
            <a:r>
              <a:rPr lang="ru-RU" alt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причины отказа в иске о признании решения ОСС недействительным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64360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Вступительное слово продолжительностью </a:t>
            </a:r>
            <a:r>
              <a:rPr lang="ru-RU" b="1" dirty="0" smtClean="0">
                <a:solidFill>
                  <a:srgbClr val="3C452F"/>
                </a:solidFill>
              </a:rPr>
              <a:t>до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b="1" dirty="0" smtClean="0">
                <a:solidFill>
                  <a:srgbClr val="3C452F"/>
                </a:solidFill>
              </a:rPr>
              <a:t>мин.</a:t>
            </a:r>
            <a:r>
              <a:rPr lang="ru-RU" dirty="0" smtClean="0"/>
              <a:t>, в котором сообщаются общие правила работы собрания, режим его проведения, примерное время окончания;</a:t>
            </a:r>
          </a:p>
          <a:p>
            <a:pPr lvl="0"/>
            <a:r>
              <a:rPr lang="ru-RU" dirty="0" smtClean="0"/>
              <a:t>Основной доклад - </a:t>
            </a:r>
            <a:r>
              <a:rPr lang="ru-RU" b="1" dirty="0" smtClean="0">
                <a:solidFill>
                  <a:srgbClr val="3C452F"/>
                </a:solidFill>
              </a:rPr>
              <a:t>до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b="1" dirty="0" smtClean="0">
                <a:solidFill>
                  <a:srgbClr val="3C452F"/>
                </a:solidFill>
              </a:rPr>
              <a:t> мин.</a:t>
            </a:r>
            <a:r>
              <a:rPr lang="ru-RU" dirty="0" smtClean="0"/>
              <a:t>. Если на собрание вынесены позиции конфликтующих сторон, то на их изложение каждому должно быть предоставлено равное время, но желательно, чтобы в сумме оно не превышало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dirty="0" smtClean="0"/>
              <a:t> мин;</a:t>
            </a:r>
          </a:p>
          <a:p>
            <a:pPr lvl="0"/>
            <a:r>
              <a:rPr lang="ru-RU" dirty="0" smtClean="0"/>
              <a:t>Вопросы к докладчикам и их ответы: каждый вопрос и ответ –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solidFill>
                  <a:srgbClr val="3C452F"/>
                </a:solidFill>
              </a:rPr>
              <a:t> мин.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Выступления участников собрания -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5–7</a:t>
            </a:r>
            <a:r>
              <a:rPr lang="ru-RU" b="1" dirty="0" smtClean="0">
                <a:solidFill>
                  <a:srgbClr val="3C452F"/>
                </a:solidFill>
              </a:rPr>
              <a:t> мин.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Ответы докладчиков -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solidFill>
                  <a:srgbClr val="3C452F"/>
                </a:solidFill>
              </a:rPr>
              <a:t> мин. каждому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Чтение проекта решения собрания -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solidFill>
                  <a:srgbClr val="3C452F"/>
                </a:solidFill>
              </a:rPr>
              <a:t> мин.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Предложения по проекту решения -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1–3 </a:t>
            </a:r>
            <a:r>
              <a:rPr lang="ru-RU" b="1" dirty="0" smtClean="0">
                <a:solidFill>
                  <a:srgbClr val="3C452F"/>
                </a:solidFill>
              </a:rPr>
              <a:t>мин. на каждое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Подведение итогов собрания - </a:t>
            </a:r>
            <a:r>
              <a:rPr lang="ru-RU" b="1" dirty="0" smtClean="0">
                <a:solidFill>
                  <a:srgbClr val="3C452F"/>
                </a:solidFill>
              </a:rPr>
              <a:t>не более </a:t>
            </a:r>
            <a:r>
              <a:rPr lang="ru-RU" b="1" dirty="0" smtClean="0">
                <a:solidFill>
                  <a:srgbClr val="3C452F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b="1" dirty="0" smtClean="0">
                <a:solidFill>
                  <a:srgbClr val="3C452F"/>
                </a:solidFill>
              </a:rPr>
              <a:t>мин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Эффективное ОСС –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час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мин.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215106"/>
          </a:xfrm>
        </p:spPr>
        <p:txBody>
          <a:bodyPr>
            <a:normAutofit fontScale="85000" lnSpcReduction="10000"/>
          </a:bodyPr>
          <a:lstStyle/>
          <a:p>
            <a:r>
              <a:rPr lang="ru-RU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способов удержать внимание:</a:t>
            </a:r>
          </a:p>
          <a:p>
            <a:pPr lvl="0"/>
            <a:r>
              <a:rPr lang="ru-RU" sz="3100" dirty="0" smtClean="0"/>
              <a:t>1) Задавать простые вопросы собравшимся, вызывая их на диалог (для начала – хотя бы кивание головой в ответ): спрашивать, не отсвечивает ли доска, не следует ли включить свет поярче, всем ли хорошо видно, слышно и т. д.</a:t>
            </a:r>
          </a:p>
          <a:p>
            <a:pPr lvl="0"/>
            <a:r>
              <a:rPr lang="ru-RU" sz="3100" dirty="0" smtClean="0"/>
              <a:t>2) Ошибаясь (как бы случайно), просить Вас поправить.</a:t>
            </a:r>
          </a:p>
          <a:p>
            <a:pPr lvl="0"/>
            <a:r>
              <a:rPr lang="ru-RU" sz="3100" dirty="0" smtClean="0"/>
              <a:t>3) Попросить следить за регламентом или подсказать, который час.</a:t>
            </a:r>
          </a:p>
          <a:p>
            <a:pPr lvl="0"/>
            <a:r>
              <a:rPr lang="ru-RU" sz="3100" dirty="0" smtClean="0"/>
              <a:t>4)  Просить поднять руки тех, кто… (при этом сам ведущий тоже поднимает руку, показывая пример реагирования, чтобы сработала цепная реакция).</a:t>
            </a:r>
          </a:p>
          <a:p>
            <a:pPr lvl="0"/>
            <a:r>
              <a:rPr lang="ru-RU" sz="3100" dirty="0" smtClean="0"/>
              <a:t>5) Просить придвинуться ближе или сесть комфортнее и многое другое.</a:t>
            </a:r>
          </a:p>
          <a:p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8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286544"/>
          </a:xfrm>
        </p:spPr>
        <p:txBody>
          <a:bodyPr>
            <a:normAutofit fontScale="92500" lnSpcReduction="20000"/>
          </a:bodyPr>
          <a:lstStyle/>
          <a:p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моменты ослабления или переключения внимания аудитории:</a:t>
            </a:r>
          </a:p>
          <a:p>
            <a:pPr lvl="0"/>
            <a:r>
              <a:rPr lang="ru-RU" dirty="0" smtClean="0"/>
              <a:t>- сменить тон, громкость голоса или темп речи. Помните, что быстрая и громкая речь будоражит, а медленная и размеренная, наоборот, успокаивает (эмоциональное напряжение или конфликтная ситуация);</a:t>
            </a:r>
          </a:p>
          <a:p>
            <a:pPr lvl="0"/>
            <a:r>
              <a:rPr lang="ru-RU" dirty="0" smtClean="0"/>
              <a:t>- постоянно менять собственное местоположение – вставать, садиться, приближаться к аудитории и удаляться от нее, перемещаться по залу и т. д. Вы сможете удерживать на себе взгляд аудитории и заодно сохранять внимание к сути вашей речи;</a:t>
            </a:r>
          </a:p>
          <a:p>
            <a:pPr lvl="0"/>
            <a:r>
              <a:rPr lang="ru-RU" dirty="0" smtClean="0"/>
              <a:t>- рассказать анекдот или забавную историю. Это позволит вам снять часть усталости и подзарядить людей хорошим настроем;</a:t>
            </a:r>
          </a:p>
          <a:p>
            <a:pPr lvl="0"/>
            <a:r>
              <a:rPr lang="ru-RU" dirty="0" smtClean="0"/>
              <a:t>- устанавливать зрительный контакт с каждым участником собрания. В такой ситуации у участников появляются ощущения диалога и взаимодействия с говорящим, а также заинтересованности оратора в том, чтобы донести информацию до участника лично.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21510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Помимо информирования участников собрания ведущему также приходится отвечать на вопросы, сдерживать конфронтацию, направлять конфликтные ситуации в русло </a:t>
            </a:r>
            <a:r>
              <a:rPr lang="ru-RU" dirty="0" err="1" smtClean="0"/>
              <a:t>конструктива</a:t>
            </a:r>
            <a:r>
              <a:rPr lang="ru-RU" dirty="0" smtClean="0"/>
              <a:t> и т. д. уже в процессе самого собрания.</a:t>
            </a:r>
          </a:p>
          <a:p>
            <a:r>
              <a:rPr lang="ru-RU" dirty="0" smtClean="0"/>
              <a:t>Можно время от времени напоминать участникам конфронтации о ключевой цели, для того чтобы вернуть их от обсуждения эмоций или состояний (обиды, гнева, печали, агрессии и т. д.) к обсуждению реальных шагов, позволяющих справиться с текущей ситуацией.</a:t>
            </a:r>
          </a:p>
          <a:p>
            <a:r>
              <a:rPr lang="ru-RU" dirty="0" smtClean="0"/>
              <a:t> Для этого важно постоянно помнить о цели собрания и вести обсуждение к ней любыми средствами.</a:t>
            </a:r>
          </a:p>
          <a:p>
            <a:r>
              <a:rPr lang="ru-RU" b="1" i="1" smtClean="0"/>
              <a:t>Ведущий </a:t>
            </a:r>
            <a:r>
              <a:rPr lang="ru-RU" b="1" i="1" dirty="0" smtClean="0"/>
              <a:t>должен быть готов к управлению не только собственными эмоциями, но и эмоциями других людей.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000240"/>
            <a:ext cx="8496944" cy="466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Фролова </a:t>
            </a:r>
            <a:r>
              <a:rPr lang="ru-RU" b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Ольга Евгеньевна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,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председатель Правления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НП «Воронежское Содружество ТСЖ»,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Руководитель Воронежского городского центра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общественного  контроля в сфере ЖКХ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г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Воронеж, площадь Ленина,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д.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8, оф.115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тел.: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291-02-75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8-910-243-47-10</a:t>
            </a:r>
            <a:endParaRPr lang="ru-RU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1E128C"/>
                </a:solidFill>
                <a:latin typeface="Georgia" pitchFamily="18" charset="0"/>
                <a:cs typeface="Times New Roman" panose="02020603050405020304" pitchFamily="18" charset="0"/>
                <a:hlinkClick r:id="rId2"/>
              </a:rPr>
              <a:t>oefrolova@yandex.ru</a:t>
            </a:r>
            <a:r>
              <a:rPr lang="en-US" sz="2400" b="1" dirty="0" smtClean="0">
                <a:solidFill>
                  <a:srgbClr val="1E128C"/>
                </a:solidFill>
                <a:latin typeface="Georgia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1E128C"/>
              </a:solidFill>
              <a:latin typeface="Georgia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28604"/>
            <a:ext cx="8784976" cy="1000132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ru-RU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700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357298"/>
          <a:ext cx="8572561" cy="47149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5214974"/>
                <a:gridCol w="2071703"/>
              </a:tblGrid>
              <a:tr h="731355"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Форма</a:t>
                      </a:r>
                    </a:p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ОСС</a:t>
                      </a:r>
                      <a:endParaRPr lang="ru-RU" sz="2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Способ голосования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  <a:ea typeface="Calibri"/>
                          <a:cs typeface="Times New Roman"/>
                        </a:rPr>
                        <a:t>Нормативное обоснование</a:t>
                      </a:r>
                    </a:p>
                  </a:txBody>
                  <a:tcPr marL="76200" marR="76200" marT="38100" marB="38100" anchor="ctr"/>
                </a:tc>
              </a:tr>
              <a:tr h="404580">
                <a:tc rowSpan="3">
                  <a:txBody>
                    <a:bodyPr/>
                    <a:lstStyle/>
                    <a:p>
                      <a:r>
                        <a:rPr lang="ru-RU" sz="2100" b="1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Очная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Посредством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поднятия рук</a:t>
                      </a:r>
                    </a:p>
                  </a:txBody>
                  <a:tcPr marL="76200" marR="76200" marT="38100" marB="38100" anchor="ctr"/>
                </a:tc>
                <a:tc rowSpan="3">
                  <a:txBody>
                    <a:bodyPr/>
                    <a:lstStyle/>
                    <a:p>
                      <a:r>
                        <a:rPr lang="ru-RU" sz="2100" b="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Ч.4 ст.48</a:t>
                      </a:r>
                    </a:p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731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Оформление решений в письменной форме.</a:t>
                      </a:r>
                      <a:endParaRPr lang="ru-RU" sz="210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1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Иным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способом, определенным общим собранием</a:t>
                      </a:r>
                    </a:p>
                  </a:txBody>
                  <a:tcPr marL="76200" marR="76200" marT="38100" marB="3810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4907">
                <a:tc>
                  <a:txBody>
                    <a:bodyPr/>
                    <a:lstStyle/>
                    <a:p>
                      <a:r>
                        <a:rPr lang="ru-RU" sz="2100" b="1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Заочная</a:t>
                      </a:r>
                      <a:endParaRPr lang="ru-RU" sz="2100" b="1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i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Оформление решений в </a:t>
                      </a:r>
                      <a:r>
                        <a:rPr lang="ru-RU" sz="2100" i="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письменной </a:t>
                      </a:r>
                      <a:r>
                        <a:rPr lang="ru-RU" sz="2100" i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форме.   </a:t>
                      </a:r>
                      <a:r>
                        <a:rPr lang="ru-RU" sz="2100" b="1" i="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П</a:t>
                      </a:r>
                      <a:r>
                        <a:rPr kumimoji="0" lang="ru-RU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роводится только если на очном собрании не был набран кворум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1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1E128C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п.1 ст.47 </a:t>
                      </a:r>
                      <a:r>
                        <a:rPr kumimoji="0" 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ЖК РФ)</a:t>
                      </a:r>
                      <a:endParaRPr lang="ru-RU" sz="2100" i="0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b="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Ч.5 ст.48</a:t>
                      </a:r>
                    </a:p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  <a:tr h="731355">
                <a:tc>
                  <a:txBody>
                    <a:bodyPr/>
                    <a:lstStyle/>
                    <a:p>
                      <a:r>
                        <a:rPr lang="ru-RU" sz="2100" b="1" dirty="0" err="1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Очно-заочная</a:t>
                      </a:r>
                      <a:endParaRPr lang="ru-RU" sz="2100" b="1" dirty="0">
                        <a:solidFill>
                          <a:schemeClr val="tx1"/>
                        </a:solidFill>
                        <a:latin typeface="Constantia" pitchFamily="18" charset="0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Оформление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решений в письменной форме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0" u="sng" dirty="0" smtClean="0">
                          <a:solidFill>
                            <a:srgbClr val="1E128C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Ч.4.1 ст.48</a:t>
                      </a:r>
                    </a:p>
                    <a:p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ЖК </a:t>
                      </a:r>
                      <a:r>
                        <a:rPr lang="ru-RU" sz="2100" dirty="0">
                          <a:solidFill>
                            <a:schemeClr val="tx1"/>
                          </a:solidFill>
                          <a:latin typeface="Constantia" pitchFamily="18" charset="0"/>
                          <a:ea typeface="Calibri"/>
                          <a:cs typeface="Times New Roman"/>
                        </a:rPr>
                        <a:t>РФ</a:t>
                      </a: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00013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ОБЩЕГО СОБРАНИЯ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100% </a:t>
            </a:r>
            <a:r>
              <a:rPr lang="ru-RU" sz="3200" b="1" u="sng" dirty="0" smtClean="0">
                <a:solidFill>
                  <a:srgbClr val="3C45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голосование:</a:t>
            </a:r>
          </a:p>
          <a:p>
            <a:r>
              <a:rPr lang="ru-RU" sz="3200" dirty="0" smtClean="0"/>
              <a:t>Уменьшение размера  ОИ в МКД возможно только с согласия всех собственников путем его реконструкции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ч.3 ст. 36 </a:t>
            </a:r>
            <a:r>
              <a:rPr lang="ru-RU" sz="3200" dirty="0" smtClean="0"/>
              <a:t>ЖК РФ).</a:t>
            </a:r>
          </a:p>
          <a:p>
            <a:r>
              <a:rPr lang="ru-RU" sz="3200" dirty="0" smtClean="0"/>
              <a:t>Если реконструкция, переустройство и (или) перепланировка помещений невозможны без присоединения к ним части ОИ, на такие действия должно быть получено согласие всех собственников </a:t>
            </a:r>
          </a:p>
          <a:p>
            <a:pPr>
              <a:buNone/>
            </a:pPr>
            <a:r>
              <a:rPr lang="ru-RU" sz="3200" dirty="0" smtClean="0"/>
              <a:t>   (</a:t>
            </a:r>
            <a:r>
              <a:rPr lang="ru-RU" sz="3200" u="sng" dirty="0" smtClean="0">
                <a:solidFill>
                  <a:srgbClr val="1E128C"/>
                </a:solidFill>
                <a:latin typeface="Times New Roman" pitchFamily="18" charset="0"/>
                <a:cs typeface="Times New Roman" pitchFamily="18" charset="0"/>
              </a:rPr>
              <a:t>ч.2 ст.40 </a:t>
            </a:r>
            <a:r>
              <a:rPr lang="ru-RU" sz="3200" dirty="0" smtClean="0"/>
              <a:t>ЖК РФ).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КОМПЕТЕНЦИЯ ОСС</a:t>
            </a:r>
            <a:endParaRPr lang="ru-RU" sz="40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2185</TotalTime>
  <Words>5720</Words>
  <Application>Microsoft Office PowerPoint</Application>
  <PresentationFormat>Экран (4:3)</PresentationFormat>
  <Paragraphs>481</Paragraphs>
  <Slides>79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79</vt:i4>
      </vt:variant>
    </vt:vector>
  </HeadingPairs>
  <TitlesOfParts>
    <vt:vector size="80" baseType="lpstr">
      <vt:lpstr>Бумажная</vt:lpstr>
      <vt:lpstr>  ОБЩЕЕ  СОБРАНИЕ СОБСТВЕННИКОВ ПОМЕЩЕНИЙ  В МКД  </vt:lpstr>
      <vt:lpstr>ЗАКОНОДАТЕЛЬСТВО</vt:lpstr>
      <vt:lpstr>ЗАКОНОДАТЕЛЬСТВО</vt:lpstr>
      <vt:lpstr>Принятые сокращения</vt:lpstr>
      <vt:lpstr>Зачем нужно проводить ОСС?</vt:lpstr>
      <vt:lpstr>Слайд 6</vt:lpstr>
      <vt:lpstr>Кто  финансирует  ОСС?</vt:lpstr>
      <vt:lpstr>ФОРМЫ ОБЩЕГО СОБРАНИЯ</vt:lpstr>
      <vt:lpstr>КОМПЕТЕНЦИЯ ОСС</vt:lpstr>
      <vt:lpstr>Решения,  принимаемые  большинством  не менее  2/3  голосов   от общего числа голосов собственников</vt:lpstr>
      <vt:lpstr>Слайд 11</vt:lpstr>
      <vt:lpstr>Слайд 12</vt:lpstr>
      <vt:lpstr>Слайд 13</vt:lpstr>
      <vt:lpstr>Слайд 14</vt:lpstr>
      <vt:lpstr>Решения, принимаемые простым большинством (больше 50% голосов, присутствующих на ОСС)</vt:lpstr>
      <vt:lpstr>Слайд 16</vt:lpstr>
      <vt:lpstr>Слайд 17</vt:lpstr>
      <vt:lpstr>Слайд 18</vt:lpstr>
      <vt:lpstr>Слайд 19</vt:lpstr>
      <vt:lpstr>Слайд 20</vt:lpstr>
      <vt:lpstr>Решения, принимаемые простым большинством (больше 50% голосов всех собственников в доме)</vt:lpstr>
      <vt:lpstr>ЭТАПЫ  ПРОВЕДЕНИЯ ОСС</vt:lpstr>
      <vt:lpstr>ИНИЦИАТОРЫ ОСС</vt:lpstr>
      <vt:lpstr>ОРГАН МЕСТНОГО САМОУПРАВЛЕНИЯ –ИНИЦИАТОР   ОСС</vt:lpstr>
      <vt:lpstr>Слайд 25</vt:lpstr>
      <vt:lpstr>ПОДГОТОВКА ОСС</vt:lpstr>
      <vt:lpstr>Слайд 27</vt:lpstr>
      <vt:lpstr>РЕЕСТР СОБСТВЕННИКОВ</vt:lpstr>
      <vt:lpstr>Слайд 29</vt:lpstr>
      <vt:lpstr>ПОВЕСТКА ДНЯ ОСС</vt:lpstr>
      <vt:lpstr>Повестка дня первичного ОСС</vt:lpstr>
      <vt:lpstr>ОСС по выбору УК</vt:lpstr>
      <vt:lpstr>ОСС по выбору Совета МКД</vt:lpstr>
      <vt:lpstr>ОСС по созданию ТСН/ТСЖ</vt:lpstr>
      <vt:lpstr>ОСС – пользование ОИ</vt:lpstr>
      <vt:lpstr>РЕШЕНИЕ СОБСТВЕННИКА</vt:lpstr>
      <vt:lpstr>СООБЩЕНИЕ О ПРОВЕДЕНИИ ОСС</vt:lpstr>
      <vt:lpstr>Содержание  сообщения </vt:lpstr>
      <vt:lpstr>Содержание  сообщения </vt:lpstr>
      <vt:lpstr>ПРОВЕДЕНИЕ ОСС</vt:lpstr>
      <vt:lpstr>ПРОВЕДЕНИЕ ОСС</vt:lpstr>
      <vt:lpstr>ПРОВЕДЕНИЕ ОСС</vt:lpstr>
      <vt:lpstr>ГОЛОСОВАНИЕ НА ОСС</vt:lpstr>
      <vt:lpstr>ГОЛОСОВАНИЕ НА ОСС</vt:lpstr>
      <vt:lpstr>ПОДСЧЕТ ГОЛОСОВ НА ОСС</vt:lpstr>
      <vt:lpstr>ОФОРМЛЕНИЕ ПРОТОКОЛА ОСС</vt:lpstr>
      <vt:lpstr>Слайд 47</vt:lpstr>
      <vt:lpstr>Приказ Минстроя России  от 25.12.2015г. № 937/пр</vt:lpstr>
      <vt:lpstr>Приказ Минстроя России от 25.12.2015 № 937/пр</vt:lpstr>
      <vt:lpstr>Слайд 50</vt:lpstr>
      <vt:lpstr>Слайд 51</vt:lpstr>
      <vt:lpstr>Слайд 52</vt:lpstr>
      <vt:lpstr>Слайд 53</vt:lpstr>
      <vt:lpstr>Приказ Минстроя РФ  от 25.12.2015 № 937/пр</vt:lpstr>
      <vt:lpstr>Слайд 55</vt:lpstr>
      <vt:lpstr>Приказ Минстроя РФ  от 25.12.2015 № 937/пр</vt:lpstr>
      <vt:lpstr>Слайд 57</vt:lpstr>
      <vt:lpstr>Слайд 58</vt:lpstr>
      <vt:lpstr>Слайд 59</vt:lpstr>
      <vt:lpstr>ОПУБЛИКОВАНИЕ ПРОТОКОЛА </vt:lpstr>
      <vt:lpstr>ПЕРЕДАЧА  ПРОТОКОЛА  ОСС</vt:lpstr>
      <vt:lpstr>ХРАНЕНИЕ ДОКУМЕНТОВ ОСС</vt:lpstr>
      <vt:lpstr>ФАЛЬСИФИКАЦИЯ РЕШЕНИЙ И ПРОТОКОЛА  ОСС</vt:lpstr>
      <vt:lpstr>Слайд 64</vt:lpstr>
      <vt:lpstr>Слайд 65</vt:lpstr>
      <vt:lpstr>ОБЖАЛОВАНИЕ РЕШЕНИЙ ОСС</vt:lpstr>
      <vt:lpstr>Слайд 67</vt:lpstr>
      <vt:lpstr>Слайд 68</vt:lpstr>
      <vt:lpstr>Кто может выступать истцом?</vt:lpstr>
      <vt:lpstr>Кто может выступать ответчиком?</vt:lpstr>
      <vt:lpstr>Оспаривать нужно  решение ОСС,   а не  протокол!</vt:lpstr>
      <vt:lpstr>НИЧТОЖНОСТЬ   РЕШЕНИЯ</vt:lpstr>
      <vt:lpstr>НЕДЕЙСТВИТЕЛЬНОСТЬ РЕШЕНИЯ </vt:lpstr>
      <vt:lpstr>Основные причины отказа в иске о признании решения ОСС недействительным</vt:lpstr>
      <vt:lpstr>Эффективное ОСС – 1 час 30 мин.</vt:lpstr>
      <vt:lpstr>Слайд 76</vt:lpstr>
      <vt:lpstr>Слайд 77</vt:lpstr>
      <vt:lpstr>Слайд 78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ПРИ СОЗДАНИИ ТСН/ТСЖ</dc:title>
  <dc:creator>Соболева Н.В.</dc:creator>
  <cp:lastModifiedBy>JJJ</cp:lastModifiedBy>
  <cp:revision>391</cp:revision>
  <cp:lastPrinted>2015-11-24T08:08:12Z</cp:lastPrinted>
  <dcterms:created xsi:type="dcterms:W3CDTF">2015-10-22T11:53:11Z</dcterms:created>
  <dcterms:modified xsi:type="dcterms:W3CDTF">2017-01-16T10:53:02Z</dcterms:modified>
</cp:coreProperties>
</file>